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Lst>
  <p:sldSz cy="5143500" cx="9144000"/>
  <p:notesSz cx="6858000" cy="9144000"/>
  <p:embeddedFontLst>
    <p:embeddedFont>
      <p:font typeface="Roboto"/>
      <p:regular r:id="rId59"/>
      <p:bold r:id="rId60"/>
      <p:italic r:id="rId61"/>
      <p:boldItalic r:id="rId62"/>
    </p:embeddedFont>
    <p:embeddedFont>
      <p:font typeface="Old Standard TT"/>
      <p:regular r:id="rId63"/>
      <p:bold r:id="rId64"/>
      <p: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boldItalic.fntdata"/><Relationship Id="rId61" Type="http://schemas.openxmlformats.org/officeDocument/2006/relationships/font" Target="fonts/Roboto-italic.fntdata"/><Relationship Id="rId20" Type="http://schemas.openxmlformats.org/officeDocument/2006/relationships/slide" Target="slides/slide15.xml"/><Relationship Id="rId64" Type="http://schemas.openxmlformats.org/officeDocument/2006/relationships/font" Target="fonts/OldStandardTT-bold.fntdata"/><Relationship Id="rId63" Type="http://schemas.openxmlformats.org/officeDocument/2006/relationships/font" Target="fonts/OldStandardTT-regular.fntdata"/><Relationship Id="rId22" Type="http://schemas.openxmlformats.org/officeDocument/2006/relationships/slide" Target="slides/slide17.xml"/><Relationship Id="rId21" Type="http://schemas.openxmlformats.org/officeDocument/2006/relationships/slide" Target="slides/slide16.xml"/><Relationship Id="rId65" Type="http://schemas.openxmlformats.org/officeDocument/2006/relationships/font" Target="fonts/OldStandardTT-italic.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Roboto-regular.fntdata"/><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1b9f94a9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1b9f94a9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1b9f94a997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1b9f94a997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1bb180319c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1bb180319c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1bb180319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1bb180319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1bb180319c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1bb180319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1bb180319c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1bb180319c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1bb180319c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1bb180319c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1bb180319c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1bb180319c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1bb180319c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1bb180319c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bb180319c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1bb180319c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1bb180319c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1bb180319c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1b9f94a997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1b9f94a997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27bad1f352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27bad1f352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27bad1f352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27bad1f352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27bad1f352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27bad1f352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27bad1f352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27bad1f352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27bad1f352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27bad1f352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27bad1f352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27bad1f352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27bad1f352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27bad1f352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Processing was done in 3 steps</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27bad1f352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27bad1f352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27bad1f352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27bad1f352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1b9f94a99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1b9f94a99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27bad1f352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27bad1f352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27bad1f352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27bad1f352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27bad1f352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27bad1f352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26ffc50ac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26ffc50ac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26ffc4e78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26ffc4e78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26ffc4e78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26ffc4e78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26ffc50aca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26ffc50aca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26ffc50aca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26ffc50aca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283eef05c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283eef05c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1bb180319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1bb180319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1b9f94a99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1b9f94a99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283eef05c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283eef05c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283eef05c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283eef05c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283eef05c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283eef05c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283eef05c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283eef05c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283eef05ca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283eef05ca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283eef05c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283eef05c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283eef05c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283eef05c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283eef05c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283eef05c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283eef05ca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283eef05ca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283eef05c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283eef05c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1b9f94a997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1b9f94a997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1bb18031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1bb18031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11bb180319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11bb180319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11bb180319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11bb180319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1bb180319c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1bb180319c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1b9f94a99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1b9f94a99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1b9f94a99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1b9f94a99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1b9f94a997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1b9f94a99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1b9f94a997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1b9f94a997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en.wikipedia.org/wiki/Eight-point_algorith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11.png"/><Relationship Id="rId5"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 Id="rId3" Type="http://schemas.openxmlformats.org/officeDocument/2006/relationships/image" Target="../media/image3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3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 Id="rId3" Type="http://schemas.openxmlformats.org/officeDocument/2006/relationships/image" Target="../media/image32.png"/><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408150" y="11336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Structure From Motion</a:t>
            </a:r>
            <a:endParaRPr/>
          </a:p>
        </p:txBody>
      </p:sp>
      <p:sp>
        <p:nvSpPr>
          <p:cNvPr id="60" name="Google Shape;60;p13"/>
          <p:cNvSpPr txBox="1"/>
          <p:nvPr>
            <p:ph idx="1" type="subTitle"/>
          </p:nvPr>
        </p:nvSpPr>
        <p:spPr>
          <a:xfrm>
            <a:off x="512700" y="2697639"/>
            <a:ext cx="8118600" cy="7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Theory and Application</a:t>
            </a:r>
            <a:endParaRPr/>
          </a:p>
        </p:txBody>
      </p:sp>
      <p:sp>
        <p:nvSpPr>
          <p:cNvPr id="61" name="Google Shape;61;p13"/>
          <p:cNvSpPr txBox="1"/>
          <p:nvPr/>
        </p:nvSpPr>
        <p:spPr>
          <a:xfrm>
            <a:off x="4105050" y="3826250"/>
            <a:ext cx="4477500" cy="831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Old Standard TT"/>
                <a:ea typeface="Old Standard TT"/>
                <a:cs typeface="Old Standard TT"/>
                <a:sym typeface="Old Standard TT"/>
              </a:rPr>
              <a:t>Taher Azim</a:t>
            </a:r>
            <a:endParaRPr>
              <a:solidFill>
                <a:schemeClr val="lt1"/>
              </a:solidFill>
              <a:latin typeface="Old Standard TT"/>
              <a:ea typeface="Old Standard TT"/>
              <a:cs typeface="Old Standard TT"/>
              <a:sym typeface="Old Standard TT"/>
            </a:endParaRPr>
          </a:p>
          <a:p>
            <a:pPr indent="0" lvl="0" marL="0" rtl="0" algn="r">
              <a:spcBef>
                <a:spcPts val="0"/>
              </a:spcBef>
              <a:spcAft>
                <a:spcPts val="0"/>
              </a:spcAft>
              <a:buNone/>
            </a:pPr>
            <a:r>
              <a:rPr lang="en">
                <a:solidFill>
                  <a:schemeClr val="lt1"/>
                </a:solidFill>
                <a:latin typeface="Old Standard TT"/>
                <a:ea typeface="Old Standard TT"/>
                <a:cs typeface="Old Standard TT"/>
                <a:sym typeface="Old Standard TT"/>
              </a:rPr>
              <a:t>Sumeet Suley</a:t>
            </a:r>
            <a:endParaRPr>
              <a:solidFill>
                <a:schemeClr val="lt1"/>
              </a:solidFill>
              <a:latin typeface="Old Standard TT"/>
              <a:ea typeface="Old Standard TT"/>
              <a:cs typeface="Old Standard TT"/>
              <a:sym typeface="Old Standard TT"/>
            </a:endParaRPr>
          </a:p>
          <a:p>
            <a:pPr indent="0" lvl="0" marL="0" rtl="0" algn="r">
              <a:spcBef>
                <a:spcPts val="0"/>
              </a:spcBef>
              <a:spcAft>
                <a:spcPts val="0"/>
              </a:spcAft>
              <a:buNone/>
            </a:pPr>
            <a:r>
              <a:rPr lang="en">
                <a:solidFill>
                  <a:schemeClr val="lt1"/>
                </a:solidFill>
                <a:latin typeface="Old Standard TT"/>
                <a:ea typeface="Old Standard TT"/>
                <a:cs typeface="Old Standard TT"/>
                <a:sym typeface="Old Standard TT"/>
              </a:rPr>
              <a:t>Arnab Sen</a:t>
            </a:r>
            <a:endParaRPr>
              <a:solidFill>
                <a:schemeClr val="lt1"/>
              </a:solidFill>
              <a:latin typeface="Old Standard TT"/>
              <a:ea typeface="Old Standard TT"/>
              <a:cs typeface="Old Standard TT"/>
              <a:sym typeface="Old Standard T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07" name="Shape 107"/>
        <p:cNvGrpSpPr/>
        <p:nvPr/>
      </p:nvGrpSpPr>
      <p:grpSpPr>
        <a:xfrm>
          <a:off x="0" y="0"/>
          <a:ext cx="0" cy="0"/>
          <a:chOff x="0" y="0"/>
          <a:chExt cx="0" cy="0"/>
        </a:xfrm>
      </p:grpSpPr>
      <p:sp>
        <p:nvSpPr>
          <p:cNvPr id="108" name="Google Shape;108;p22"/>
          <p:cNvSpPr txBox="1"/>
          <p:nvPr/>
        </p:nvSpPr>
        <p:spPr>
          <a:xfrm>
            <a:off x="0" y="534000"/>
            <a:ext cx="73422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900">
                <a:solidFill>
                  <a:schemeClr val="dk1"/>
                </a:solidFill>
                <a:highlight>
                  <a:srgbClr val="FFFFFF"/>
                </a:highlight>
                <a:latin typeface="Roboto"/>
                <a:ea typeface="Roboto"/>
                <a:cs typeface="Roboto"/>
                <a:sym typeface="Roboto"/>
              </a:rPr>
              <a:t>How many points do we need to solve the above equation?</a:t>
            </a:r>
            <a:endParaRPr sz="2200"/>
          </a:p>
        </p:txBody>
      </p:sp>
      <p:sp>
        <p:nvSpPr>
          <p:cNvPr id="109" name="Google Shape;109;p22"/>
          <p:cNvSpPr txBox="1"/>
          <p:nvPr/>
        </p:nvSpPr>
        <p:spPr>
          <a:xfrm>
            <a:off x="115425" y="1744250"/>
            <a:ext cx="7342200" cy="366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highlight>
                  <a:srgbClr val="FFFFFF"/>
                </a:highlight>
                <a:latin typeface="Roboto"/>
                <a:ea typeface="Roboto"/>
                <a:cs typeface="Roboto"/>
                <a:sym typeface="Roboto"/>
              </a:rPr>
              <a:t>1.Remember </a:t>
            </a:r>
            <a:r>
              <a:rPr i="1" lang="en" sz="1900">
                <a:solidFill>
                  <a:schemeClr val="dk1"/>
                </a:solidFill>
                <a:highlight>
                  <a:srgbClr val="FFFFFF"/>
                </a:highlight>
                <a:latin typeface="Roboto"/>
                <a:ea typeface="Roboto"/>
                <a:cs typeface="Roboto"/>
                <a:sym typeface="Roboto"/>
              </a:rPr>
              <a:t>homography</a:t>
            </a:r>
            <a:r>
              <a:rPr lang="en" sz="1900">
                <a:solidFill>
                  <a:schemeClr val="dk1"/>
                </a:solidFill>
                <a:highlight>
                  <a:srgbClr val="FFFFFF"/>
                </a:highlight>
                <a:latin typeface="Roboto"/>
                <a:ea typeface="Roboto"/>
                <a:cs typeface="Roboto"/>
                <a:sym typeface="Roboto"/>
              </a:rPr>
              <a:t>, where each point correspondence contributes two constraints.</a:t>
            </a:r>
            <a:endParaRPr sz="1900">
              <a:solidFill>
                <a:schemeClr val="dk1"/>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 sz="1900">
                <a:solidFill>
                  <a:schemeClr val="dk1"/>
                </a:solidFill>
                <a:highlight>
                  <a:srgbClr val="FFFFFF"/>
                </a:highlight>
                <a:latin typeface="Roboto"/>
                <a:ea typeface="Roboto"/>
                <a:cs typeface="Roboto"/>
                <a:sym typeface="Roboto"/>
              </a:rPr>
              <a:t>2.Unlike homography, in F matrix estimation, each point only contributes one constraints as the epipolar constraint is a scalar equation.</a:t>
            </a:r>
            <a:endParaRPr sz="1900">
              <a:solidFill>
                <a:schemeClr val="dk1"/>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 sz="1900">
                <a:solidFill>
                  <a:schemeClr val="dk1"/>
                </a:solidFill>
                <a:highlight>
                  <a:srgbClr val="FFFFFF"/>
                </a:highlight>
                <a:latin typeface="Roboto"/>
                <a:ea typeface="Roboto"/>
                <a:cs typeface="Roboto"/>
                <a:sym typeface="Roboto"/>
              </a:rPr>
              <a:t>3.Thus, we require at least 8 points to solve the above homogenous system. That is why it is known as </a:t>
            </a:r>
            <a:r>
              <a:rPr lang="en" sz="1900">
                <a:solidFill>
                  <a:srgbClr val="2A7AE2"/>
                </a:solidFill>
                <a:highlight>
                  <a:srgbClr val="FFFFFF"/>
                </a:highlight>
                <a:uFill>
                  <a:noFill/>
                </a:uFill>
                <a:latin typeface="Roboto"/>
                <a:ea typeface="Roboto"/>
                <a:cs typeface="Roboto"/>
                <a:sym typeface="Roboto"/>
                <a:hlinkClick r:id="rId3">
                  <a:extLst>
                    <a:ext uri="{A12FA001-AC4F-418D-AE19-62706E023703}">
                      <ahyp:hlinkClr val="tx"/>
                    </a:ext>
                  </a:extLst>
                </a:hlinkClick>
              </a:rPr>
              <a:t>Eight-point algorithm</a:t>
            </a:r>
            <a:r>
              <a:rPr lang="en" sz="1900">
                <a:solidFill>
                  <a:schemeClr val="dk1"/>
                </a:solidFill>
                <a:highlight>
                  <a:srgbClr val="FFFFFF"/>
                </a:highlight>
                <a:latin typeface="Roboto"/>
                <a:ea typeface="Roboto"/>
                <a:cs typeface="Roboto"/>
                <a:sym typeface="Roboto"/>
              </a:rPr>
              <a:t>.</a:t>
            </a:r>
            <a:endParaRPr sz="260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90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90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900">
              <a:solidFill>
                <a:schemeClr val="dk1"/>
              </a:solidFill>
              <a:highlight>
                <a:srgbClr val="FFFFFF"/>
              </a:highlight>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2000">
                <a:latin typeface="Arial"/>
                <a:ea typeface="Arial"/>
                <a:cs typeface="Arial"/>
                <a:sym typeface="Arial"/>
              </a:rPr>
              <a:t>Feature Matching(Finding Correspondences):</a:t>
            </a:r>
            <a:endParaRPr sz="2000">
              <a:latin typeface="Arial"/>
              <a:ea typeface="Arial"/>
              <a:cs typeface="Arial"/>
              <a:sym typeface="Arial"/>
            </a:endParaRPr>
          </a:p>
          <a:p>
            <a:pPr indent="0" lvl="0" marL="0" rtl="0" algn="l">
              <a:spcBef>
                <a:spcPts val="0"/>
              </a:spcBef>
              <a:spcAft>
                <a:spcPts val="0"/>
              </a:spcAft>
              <a:buSzPts val="990"/>
              <a:buNone/>
            </a:pPr>
            <a:r>
              <a:t/>
            </a:r>
            <a:endParaRPr sz="2700"/>
          </a:p>
        </p:txBody>
      </p:sp>
      <p:sp>
        <p:nvSpPr>
          <p:cNvPr id="115" name="Google Shape;115;p2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SzPts val="1800"/>
              <a:buFont typeface="Arial"/>
              <a:buChar char="★"/>
            </a:pPr>
            <a:r>
              <a:rPr b="1" lang="en">
                <a:latin typeface="Arial"/>
                <a:ea typeface="Arial"/>
                <a:cs typeface="Arial"/>
                <a:sym typeface="Arial"/>
              </a:rPr>
              <a:t>Epipolar Line</a:t>
            </a:r>
            <a:endParaRPr b="1">
              <a:latin typeface="Arial"/>
              <a:ea typeface="Arial"/>
              <a:cs typeface="Arial"/>
              <a:sym typeface="Arial"/>
            </a:endParaRPr>
          </a:p>
          <a:p>
            <a:pPr indent="-342900" lvl="0" marL="914400" rtl="0" algn="l">
              <a:lnSpc>
                <a:spcPct val="100000"/>
              </a:lnSpc>
              <a:spcBef>
                <a:spcPts val="0"/>
              </a:spcBef>
              <a:spcAft>
                <a:spcPts val="0"/>
              </a:spcAft>
              <a:buSzPts val="1800"/>
              <a:buFont typeface="Arial"/>
              <a:buAutoNum type="arabicPeriod"/>
            </a:pPr>
            <a:r>
              <a:rPr lang="en">
                <a:latin typeface="Arial"/>
                <a:ea typeface="Arial"/>
                <a:cs typeface="Arial"/>
                <a:sym typeface="Arial"/>
              </a:rPr>
              <a:t>Finding Matchings using epipolar geometry i.e reducing the problem of finding to 1-d search.</a:t>
            </a:r>
            <a:endParaRPr>
              <a:latin typeface="Arial"/>
              <a:ea typeface="Arial"/>
              <a:cs typeface="Arial"/>
              <a:sym typeface="Arial"/>
            </a:endParaRPr>
          </a:p>
          <a:p>
            <a:pPr indent="-342900" lvl="0" marL="914400" rtl="0" algn="l">
              <a:lnSpc>
                <a:spcPct val="100000"/>
              </a:lnSpc>
              <a:spcBef>
                <a:spcPts val="0"/>
              </a:spcBef>
              <a:spcAft>
                <a:spcPts val="0"/>
              </a:spcAft>
              <a:buSzPts val="1800"/>
              <a:buFont typeface="Arial"/>
              <a:buAutoNum type="arabicPeriod"/>
            </a:pPr>
            <a:r>
              <a:rPr lang="en">
                <a:latin typeface="Arial"/>
                <a:ea typeface="Arial"/>
                <a:cs typeface="Arial"/>
                <a:sym typeface="Arial"/>
              </a:rPr>
              <a:t>Every scene point has 2 corresponding epipolar lines, one each on two images plane.</a:t>
            </a:r>
            <a:endParaRPr>
              <a:latin typeface="Arial"/>
              <a:ea typeface="Arial"/>
              <a:cs typeface="Arial"/>
              <a:sym typeface="Arial"/>
            </a:endParaRPr>
          </a:p>
          <a:p>
            <a:pPr indent="-342900" lvl="0" marL="914400" rtl="0" algn="l">
              <a:lnSpc>
                <a:spcPct val="100000"/>
              </a:lnSpc>
              <a:spcBef>
                <a:spcPts val="0"/>
              </a:spcBef>
              <a:spcAft>
                <a:spcPts val="0"/>
              </a:spcAft>
              <a:buSzPts val="1800"/>
              <a:buFont typeface="Arial"/>
              <a:buAutoNum type="arabicPeriod"/>
            </a:pPr>
            <a:r>
              <a:rPr lang="en">
                <a:latin typeface="Arial"/>
                <a:ea typeface="Arial"/>
                <a:cs typeface="Arial"/>
                <a:sym typeface="Arial"/>
              </a:rPr>
              <a:t>Given a point in one image corresponding point in other image must lie on epipolar line.</a:t>
            </a:r>
            <a:endParaRPr>
              <a:latin typeface="Arial"/>
              <a:ea typeface="Arial"/>
              <a:cs typeface="Arial"/>
              <a:sym typeface="Arial"/>
            </a:endParaRPr>
          </a:p>
          <a:p>
            <a:pPr indent="-342900" lvl="0" marL="914400" rtl="0" algn="l">
              <a:lnSpc>
                <a:spcPct val="100000"/>
              </a:lnSpc>
              <a:spcBef>
                <a:spcPts val="0"/>
              </a:spcBef>
              <a:spcAft>
                <a:spcPts val="0"/>
              </a:spcAft>
              <a:buSzPts val="1800"/>
              <a:buFont typeface="Arial"/>
              <a:buAutoNum type="arabicPeriod"/>
            </a:pPr>
            <a:r>
              <a:rPr lang="en">
                <a:latin typeface="Arial"/>
                <a:ea typeface="Arial"/>
                <a:cs typeface="Arial"/>
                <a:sym typeface="Arial"/>
              </a:rPr>
              <a:t>We have estimated the Fundamental Matrix F thus using below equation we can have straight line equation for right </a:t>
            </a:r>
            <a:endParaRPr>
              <a:latin typeface="Arial"/>
              <a:ea typeface="Arial"/>
              <a:cs typeface="Arial"/>
              <a:sym typeface="Arial"/>
            </a:endParaRPr>
          </a:p>
          <a:p>
            <a:pPr indent="0" lvl="0" marL="0" rtl="0" algn="l">
              <a:spcBef>
                <a:spcPts val="0"/>
              </a:spcBef>
              <a:spcAft>
                <a:spcPts val="1200"/>
              </a:spcAft>
              <a:buNone/>
            </a:pPr>
            <a:r>
              <a:t/>
            </a:r>
            <a:endParaRPr/>
          </a:p>
        </p:txBody>
      </p:sp>
      <p:pic>
        <p:nvPicPr>
          <p:cNvPr id="116" name="Google Shape;116;p23"/>
          <p:cNvPicPr preferRelativeResize="0"/>
          <p:nvPr/>
        </p:nvPicPr>
        <p:blipFill>
          <a:blip r:embed="rId3">
            <a:alphaModFix/>
          </a:blip>
          <a:stretch>
            <a:fillRect/>
          </a:stretch>
        </p:blipFill>
        <p:spPr>
          <a:xfrm>
            <a:off x="2850075" y="3847950"/>
            <a:ext cx="2495550" cy="838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0" name="Shape 120"/>
        <p:cNvGrpSpPr/>
        <p:nvPr/>
      </p:nvGrpSpPr>
      <p:grpSpPr>
        <a:xfrm>
          <a:off x="0" y="0"/>
          <a:ext cx="0" cy="0"/>
          <a:chOff x="0" y="0"/>
          <a:chExt cx="0" cy="0"/>
        </a:xfrm>
      </p:grpSpPr>
      <p:sp>
        <p:nvSpPr>
          <p:cNvPr id="121" name="Google Shape;121;p24"/>
          <p:cNvSpPr txBox="1"/>
          <p:nvPr/>
        </p:nvSpPr>
        <p:spPr>
          <a:xfrm>
            <a:off x="245100" y="634875"/>
            <a:ext cx="7607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latin typeface="Old Standard TT"/>
                <a:ea typeface="Old Standard TT"/>
                <a:cs typeface="Old Standard TT"/>
                <a:sym typeface="Old Standard TT"/>
              </a:rPr>
              <a:t>Problem with Feature matching:</a:t>
            </a:r>
            <a:endParaRPr b="1" sz="2000">
              <a:latin typeface="Old Standard TT"/>
              <a:ea typeface="Old Standard TT"/>
              <a:cs typeface="Old Standard TT"/>
              <a:sym typeface="Old Standard TT"/>
            </a:endParaRPr>
          </a:p>
        </p:txBody>
      </p:sp>
      <p:pic>
        <p:nvPicPr>
          <p:cNvPr id="122" name="Google Shape;122;p24"/>
          <p:cNvPicPr preferRelativeResize="0"/>
          <p:nvPr/>
        </p:nvPicPr>
        <p:blipFill>
          <a:blip r:embed="rId3">
            <a:alphaModFix/>
          </a:blip>
          <a:stretch>
            <a:fillRect/>
          </a:stretch>
        </p:blipFill>
        <p:spPr>
          <a:xfrm>
            <a:off x="973650" y="1308700"/>
            <a:ext cx="6739247" cy="3711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6" name="Shape 126"/>
        <p:cNvGrpSpPr/>
        <p:nvPr/>
      </p:nvGrpSpPr>
      <p:grpSpPr>
        <a:xfrm>
          <a:off x="0" y="0"/>
          <a:ext cx="0" cy="0"/>
          <a:chOff x="0" y="0"/>
          <a:chExt cx="0" cy="0"/>
        </a:xfrm>
      </p:grpSpPr>
      <p:sp>
        <p:nvSpPr>
          <p:cNvPr id="127" name="Google Shape;127;p25"/>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28" name="Google Shape;128;p25"/>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29" name="Google Shape;129;p25"/>
          <p:cNvSpPr txBox="1"/>
          <p:nvPr/>
        </p:nvSpPr>
        <p:spPr>
          <a:xfrm>
            <a:off x="245100" y="72975"/>
            <a:ext cx="73422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latin typeface="Old Standard TT"/>
                <a:ea typeface="Old Standard TT"/>
                <a:cs typeface="Old Standard TT"/>
                <a:sym typeface="Old Standard TT"/>
              </a:rPr>
              <a:t>RANSAC for outlier rejection:</a:t>
            </a:r>
            <a:endParaRPr b="1" sz="1900">
              <a:latin typeface="Old Standard TT"/>
              <a:ea typeface="Old Standard TT"/>
              <a:cs typeface="Old Standard TT"/>
              <a:sym typeface="Old Standard TT"/>
            </a:endParaRPr>
          </a:p>
        </p:txBody>
      </p:sp>
      <p:pic>
        <p:nvPicPr>
          <p:cNvPr id="130" name="Google Shape;130;p25"/>
          <p:cNvPicPr preferRelativeResize="0"/>
          <p:nvPr/>
        </p:nvPicPr>
        <p:blipFill>
          <a:blip r:embed="rId3">
            <a:alphaModFix/>
          </a:blip>
          <a:stretch>
            <a:fillRect/>
          </a:stretch>
        </p:blipFill>
        <p:spPr>
          <a:xfrm>
            <a:off x="151813" y="714275"/>
            <a:ext cx="8840374" cy="4429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34" name="Shape 134"/>
        <p:cNvGrpSpPr/>
        <p:nvPr/>
      </p:nvGrpSpPr>
      <p:grpSpPr>
        <a:xfrm>
          <a:off x="0" y="0"/>
          <a:ext cx="0" cy="0"/>
          <a:chOff x="0" y="0"/>
          <a:chExt cx="0" cy="0"/>
        </a:xfrm>
      </p:grpSpPr>
      <p:pic>
        <p:nvPicPr>
          <p:cNvPr id="135" name="Google Shape;135;p26"/>
          <p:cNvPicPr preferRelativeResize="0"/>
          <p:nvPr/>
        </p:nvPicPr>
        <p:blipFill>
          <a:blip r:embed="rId3">
            <a:alphaModFix/>
          </a:blip>
          <a:stretch>
            <a:fillRect/>
          </a:stretch>
        </p:blipFill>
        <p:spPr>
          <a:xfrm>
            <a:off x="267650" y="1057275"/>
            <a:ext cx="6286500" cy="4086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9" name="Shape 139"/>
        <p:cNvGrpSpPr/>
        <p:nvPr/>
      </p:nvGrpSpPr>
      <p:grpSpPr>
        <a:xfrm>
          <a:off x="0" y="0"/>
          <a:ext cx="0" cy="0"/>
          <a:chOff x="0" y="0"/>
          <a:chExt cx="0" cy="0"/>
        </a:xfrm>
      </p:grpSpPr>
      <p:sp>
        <p:nvSpPr>
          <p:cNvPr id="140" name="Google Shape;140;p2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57894"/>
              <a:buFont typeface="Arial"/>
              <a:buNone/>
            </a:pPr>
            <a:r>
              <a:rPr b="1" lang="en" sz="1900"/>
              <a:t>Estimate Camera Pose from Essential Matrix:</a:t>
            </a:r>
            <a:endParaRPr/>
          </a:p>
        </p:txBody>
      </p:sp>
      <p:pic>
        <p:nvPicPr>
          <p:cNvPr id="141" name="Google Shape;141;p27"/>
          <p:cNvPicPr preferRelativeResize="0"/>
          <p:nvPr/>
        </p:nvPicPr>
        <p:blipFill>
          <a:blip r:embed="rId3">
            <a:alphaModFix/>
          </a:blip>
          <a:stretch>
            <a:fillRect/>
          </a:stretch>
        </p:blipFill>
        <p:spPr>
          <a:xfrm>
            <a:off x="5" y="2133630"/>
            <a:ext cx="2610200" cy="2822200"/>
          </a:xfrm>
          <a:prstGeom prst="rect">
            <a:avLst/>
          </a:prstGeom>
          <a:noFill/>
          <a:ln>
            <a:noFill/>
          </a:ln>
        </p:spPr>
      </p:pic>
      <p:pic>
        <p:nvPicPr>
          <p:cNvPr id="142" name="Google Shape;142;p27"/>
          <p:cNvPicPr preferRelativeResize="0"/>
          <p:nvPr/>
        </p:nvPicPr>
        <p:blipFill>
          <a:blip r:embed="rId4">
            <a:alphaModFix/>
          </a:blip>
          <a:stretch>
            <a:fillRect/>
          </a:stretch>
        </p:blipFill>
        <p:spPr>
          <a:xfrm>
            <a:off x="650923" y="1757475"/>
            <a:ext cx="1308343" cy="477000"/>
          </a:xfrm>
          <a:prstGeom prst="rect">
            <a:avLst/>
          </a:prstGeom>
          <a:noFill/>
          <a:ln>
            <a:noFill/>
          </a:ln>
        </p:spPr>
      </p:pic>
      <p:sp>
        <p:nvSpPr>
          <p:cNvPr id="143" name="Google Shape;143;p27"/>
          <p:cNvSpPr txBox="1"/>
          <p:nvPr/>
        </p:nvSpPr>
        <p:spPr>
          <a:xfrm>
            <a:off x="2723175" y="1893300"/>
            <a:ext cx="6109800" cy="11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950">
                <a:solidFill>
                  <a:schemeClr val="dk1"/>
                </a:solidFill>
                <a:highlight>
                  <a:srgbClr val="FFFFFF"/>
                </a:highlight>
              </a:rPr>
              <a:t>When we have the essential matrix </a:t>
            </a:r>
            <a:r>
              <a:rPr lang="en" sz="2100">
                <a:solidFill>
                  <a:schemeClr val="dk1"/>
                </a:solidFill>
                <a:highlight>
                  <a:srgbClr val="FFFFFF"/>
                </a:highlight>
              </a:rPr>
              <a:t>E </a:t>
            </a:r>
            <a:r>
              <a:rPr lang="en" sz="1950">
                <a:solidFill>
                  <a:schemeClr val="dk1"/>
                </a:solidFill>
                <a:highlight>
                  <a:srgbClr val="FFFFFF"/>
                </a:highlight>
              </a:rPr>
              <a:t>we can decompose it into the rotation </a:t>
            </a:r>
            <a:r>
              <a:rPr lang="en" sz="2100">
                <a:solidFill>
                  <a:schemeClr val="dk1"/>
                </a:solidFill>
                <a:highlight>
                  <a:srgbClr val="FFFFFF"/>
                </a:highlight>
              </a:rPr>
              <a:t>R </a:t>
            </a:r>
            <a:r>
              <a:rPr lang="en" sz="1950">
                <a:solidFill>
                  <a:schemeClr val="dk1"/>
                </a:solidFill>
                <a:highlight>
                  <a:srgbClr val="FFFFFF"/>
                </a:highlight>
              </a:rPr>
              <a:t>and translation </a:t>
            </a:r>
            <a:r>
              <a:rPr lang="en" sz="2100">
                <a:solidFill>
                  <a:schemeClr val="dk1"/>
                </a:solidFill>
                <a:highlight>
                  <a:srgbClr val="FFFFFF"/>
                </a:highlight>
              </a:rPr>
              <a:t>t.</a:t>
            </a:r>
            <a:endParaRPr sz="2100">
              <a:solidFill>
                <a:schemeClr val="dk1"/>
              </a:solidFill>
              <a:highlight>
                <a:srgbClr val="FFFFFF"/>
              </a:highlight>
            </a:endParaRPr>
          </a:p>
          <a:p>
            <a:pPr indent="0" lvl="0" marL="0" rtl="0" algn="l">
              <a:spcBef>
                <a:spcPts val="0"/>
              </a:spcBef>
              <a:spcAft>
                <a:spcPts val="0"/>
              </a:spcAft>
              <a:buNone/>
            </a:pPr>
            <a:r>
              <a:rPr lang="en" sz="1950">
                <a:solidFill>
                  <a:schemeClr val="dk1"/>
                </a:solidFill>
                <a:highlight>
                  <a:srgbClr val="FFFFFF"/>
                </a:highlight>
              </a:rPr>
              <a:t>For this we can use the SVD .</a:t>
            </a:r>
            <a:endParaRPr sz="2300">
              <a:latin typeface="Old Standard TT"/>
              <a:ea typeface="Old Standard TT"/>
              <a:cs typeface="Old Standard TT"/>
              <a:sym typeface="Old Standard T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7" name="Shape 147"/>
        <p:cNvGrpSpPr/>
        <p:nvPr/>
      </p:nvGrpSpPr>
      <p:grpSpPr>
        <a:xfrm>
          <a:off x="0" y="0"/>
          <a:ext cx="0" cy="0"/>
          <a:chOff x="0" y="0"/>
          <a:chExt cx="0" cy="0"/>
        </a:xfrm>
      </p:grpSpPr>
      <p:pic>
        <p:nvPicPr>
          <p:cNvPr id="148" name="Google Shape;148;p28"/>
          <p:cNvPicPr preferRelativeResize="0"/>
          <p:nvPr/>
        </p:nvPicPr>
        <p:blipFill>
          <a:blip r:embed="rId3">
            <a:alphaModFix/>
          </a:blip>
          <a:stretch>
            <a:fillRect/>
          </a:stretch>
        </p:blipFill>
        <p:spPr>
          <a:xfrm>
            <a:off x="766150" y="731200"/>
            <a:ext cx="7467600" cy="4286250"/>
          </a:xfrm>
          <a:prstGeom prst="rect">
            <a:avLst/>
          </a:prstGeom>
          <a:noFill/>
          <a:ln>
            <a:noFill/>
          </a:ln>
        </p:spPr>
      </p:pic>
      <p:sp>
        <p:nvSpPr>
          <p:cNvPr id="149" name="Google Shape;149;p28"/>
          <p:cNvSpPr txBox="1"/>
          <p:nvPr/>
        </p:nvSpPr>
        <p:spPr>
          <a:xfrm>
            <a:off x="504425" y="159425"/>
            <a:ext cx="7342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Old Standard TT"/>
                <a:ea typeface="Old Standard TT"/>
                <a:cs typeface="Old Standard TT"/>
                <a:sym typeface="Old Standard TT"/>
              </a:rPr>
              <a:t>4 Camera Poses:</a:t>
            </a:r>
            <a:endParaRPr b="1" sz="1800">
              <a:latin typeface="Old Standard TT"/>
              <a:ea typeface="Old Standard TT"/>
              <a:cs typeface="Old Standard TT"/>
              <a:sym typeface="Old Standard T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53" name="Shape 153"/>
        <p:cNvGrpSpPr/>
        <p:nvPr/>
      </p:nvGrpSpPr>
      <p:grpSpPr>
        <a:xfrm>
          <a:off x="0" y="0"/>
          <a:ext cx="0" cy="0"/>
          <a:chOff x="0" y="0"/>
          <a:chExt cx="0" cy="0"/>
        </a:xfrm>
      </p:grpSpPr>
      <p:sp>
        <p:nvSpPr>
          <p:cNvPr id="154" name="Google Shape;154;p29"/>
          <p:cNvSpPr txBox="1"/>
          <p:nvPr/>
        </p:nvSpPr>
        <p:spPr>
          <a:xfrm>
            <a:off x="345925" y="2205275"/>
            <a:ext cx="7342200" cy="108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700">
                <a:solidFill>
                  <a:schemeClr val="dk1"/>
                </a:solidFill>
                <a:highlight>
                  <a:srgbClr val="FFFFFF"/>
                </a:highlight>
                <a:latin typeface="Roboto"/>
                <a:ea typeface="Roboto"/>
                <a:cs typeface="Roboto"/>
                <a:sym typeface="Roboto"/>
              </a:rPr>
              <a:t>To check the cheirality condition, triangulate the 3D points (given two camera poses) using </a:t>
            </a:r>
            <a:r>
              <a:rPr b="1" lang="en" sz="1700">
                <a:solidFill>
                  <a:schemeClr val="dk1"/>
                </a:solidFill>
                <a:highlight>
                  <a:srgbClr val="FFFFFF"/>
                </a:highlight>
                <a:latin typeface="Roboto"/>
                <a:ea typeface="Roboto"/>
                <a:cs typeface="Roboto"/>
                <a:sym typeface="Roboto"/>
              </a:rPr>
              <a:t>linear least squares</a:t>
            </a:r>
            <a:r>
              <a:rPr lang="en" sz="1700">
                <a:solidFill>
                  <a:schemeClr val="dk1"/>
                </a:solidFill>
                <a:highlight>
                  <a:srgbClr val="FFFFFF"/>
                </a:highlight>
                <a:latin typeface="Roboto"/>
                <a:ea typeface="Roboto"/>
                <a:cs typeface="Roboto"/>
                <a:sym typeface="Roboto"/>
              </a:rPr>
              <a:t> to check the sign of the depth </a:t>
            </a:r>
            <a:endParaRPr sz="1700">
              <a:solidFill>
                <a:schemeClr val="dk1"/>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 sz="1950">
                <a:solidFill>
                  <a:schemeClr val="dk1"/>
                </a:solidFill>
                <a:highlight>
                  <a:srgbClr val="FFFFFF"/>
                </a:highlight>
                <a:latin typeface="Roboto"/>
                <a:ea typeface="Roboto"/>
                <a:cs typeface="Roboto"/>
                <a:sym typeface="Roboto"/>
              </a:rPr>
              <a:t>Z, </a:t>
            </a:r>
            <a:r>
              <a:rPr lang="en" sz="1700">
                <a:solidFill>
                  <a:schemeClr val="dk1"/>
                </a:solidFill>
                <a:highlight>
                  <a:srgbClr val="FFFFFF"/>
                </a:highlight>
                <a:latin typeface="Roboto"/>
                <a:ea typeface="Roboto"/>
                <a:cs typeface="Roboto"/>
                <a:sym typeface="Roboto"/>
              </a:rPr>
              <a:t>Z in the camera coordinate system w.r.t. camera center.</a:t>
            </a:r>
            <a:endParaRPr sz="1900">
              <a:latin typeface="Old Standard TT"/>
              <a:ea typeface="Old Standard TT"/>
              <a:cs typeface="Old Standard TT"/>
              <a:sym typeface="Old Standard TT"/>
            </a:endParaRPr>
          </a:p>
        </p:txBody>
      </p:sp>
      <p:sp>
        <p:nvSpPr>
          <p:cNvPr id="155" name="Google Shape;155;p29"/>
          <p:cNvSpPr txBox="1"/>
          <p:nvPr/>
        </p:nvSpPr>
        <p:spPr>
          <a:xfrm>
            <a:off x="0" y="447575"/>
            <a:ext cx="7342200" cy="892800"/>
          </a:xfrm>
          <a:prstGeom prst="rect">
            <a:avLst/>
          </a:prstGeom>
          <a:noFill/>
          <a:ln>
            <a:noFill/>
          </a:ln>
        </p:spPr>
        <p:txBody>
          <a:bodyPr anchorCtr="0" anchor="t" bIns="91425" lIns="91425" spcFirstLastPara="1" rIns="91425" wrap="square" tIns="91425">
            <a:spAutoFit/>
          </a:bodyPr>
          <a:lstStyle/>
          <a:p>
            <a:pPr indent="0" lvl="0" marL="0" rtl="0" algn="l">
              <a:spcBef>
                <a:spcPts val="3000"/>
              </a:spcBef>
              <a:spcAft>
                <a:spcPts val="0"/>
              </a:spcAft>
              <a:buClr>
                <a:schemeClr val="dk1"/>
              </a:buClr>
              <a:buSzPts val="1100"/>
              <a:buFont typeface="Arial"/>
              <a:buNone/>
            </a:pPr>
            <a:r>
              <a:rPr lang="en" sz="1950">
                <a:solidFill>
                  <a:schemeClr val="dk1"/>
                </a:solidFill>
                <a:highlight>
                  <a:srgbClr val="FFFFFF"/>
                </a:highlight>
                <a:latin typeface="Roboto"/>
                <a:ea typeface="Roboto"/>
                <a:cs typeface="Roboto"/>
                <a:sym typeface="Roboto"/>
              </a:rPr>
              <a:t> Check for </a:t>
            </a:r>
            <a:r>
              <a:rPr b="1" lang="en" sz="1950">
                <a:solidFill>
                  <a:schemeClr val="dk1"/>
                </a:solidFill>
                <a:highlight>
                  <a:srgbClr val="FFFFFF"/>
                </a:highlight>
                <a:latin typeface="Roboto"/>
                <a:ea typeface="Roboto"/>
                <a:cs typeface="Roboto"/>
                <a:sym typeface="Roboto"/>
              </a:rPr>
              <a:t>Cheirality Condition</a:t>
            </a:r>
            <a:r>
              <a:rPr lang="en" sz="1950">
                <a:solidFill>
                  <a:schemeClr val="dk1"/>
                </a:solidFill>
                <a:highlight>
                  <a:srgbClr val="FFFFFF"/>
                </a:highlight>
                <a:latin typeface="Roboto"/>
                <a:ea typeface="Roboto"/>
                <a:cs typeface="Roboto"/>
                <a:sym typeface="Roboto"/>
              </a:rPr>
              <a:t> using </a:t>
            </a:r>
            <a:r>
              <a:rPr b="1" lang="en" sz="1950">
                <a:solidFill>
                  <a:schemeClr val="dk1"/>
                </a:solidFill>
                <a:highlight>
                  <a:srgbClr val="FFFFFF"/>
                </a:highlight>
                <a:latin typeface="Roboto"/>
                <a:ea typeface="Roboto"/>
                <a:cs typeface="Roboto"/>
                <a:sym typeface="Roboto"/>
              </a:rPr>
              <a:t>Triangulation</a:t>
            </a:r>
            <a:endParaRPr b="1" sz="1950">
              <a:solidFill>
                <a:schemeClr val="dk1"/>
              </a:solidFill>
              <a:highlight>
                <a:srgbClr val="FFFFFF"/>
              </a:highlight>
              <a:latin typeface="Roboto"/>
              <a:ea typeface="Roboto"/>
              <a:cs typeface="Roboto"/>
              <a:sym typeface="Roboto"/>
            </a:endParaRPr>
          </a:p>
          <a:p>
            <a:pPr indent="0" lvl="0" marL="0" rtl="0" algn="l">
              <a:spcBef>
                <a:spcPts val="150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59" name="Shape 159"/>
        <p:cNvGrpSpPr/>
        <p:nvPr/>
      </p:nvGrpSpPr>
      <p:grpSpPr>
        <a:xfrm>
          <a:off x="0" y="0"/>
          <a:ext cx="0" cy="0"/>
          <a:chOff x="0" y="0"/>
          <a:chExt cx="0" cy="0"/>
        </a:xfrm>
      </p:grpSpPr>
      <p:pic>
        <p:nvPicPr>
          <p:cNvPr id="160" name="Google Shape;160;p30"/>
          <p:cNvPicPr preferRelativeResize="0"/>
          <p:nvPr/>
        </p:nvPicPr>
        <p:blipFill>
          <a:blip r:embed="rId3">
            <a:alphaModFix/>
          </a:blip>
          <a:stretch>
            <a:fillRect/>
          </a:stretch>
        </p:blipFill>
        <p:spPr>
          <a:xfrm>
            <a:off x="5223850" y="887175"/>
            <a:ext cx="3532000" cy="3969125"/>
          </a:xfrm>
          <a:prstGeom prst="rect">
            <a:avLst/>
          </a:prstGeom>
          <a:noFill/>
          <a:ln>
            <a:noFill/>
          </a:ln>
        </p:spPr>
      </p:pic>
      <p:pic>
        <p:nvPicPr>
          <p:cNvPr id="161" name="Google Shape;161;p30"/>
          <p:cNvPicPr preferRelativeResize="0"/>
          <p:nvPr/>
        </p:nvPicPr>
        <p:blipFill>
          <a:blip r:embed="rId4">
            <a:alphaModFix/>
          </a:blip>
          <a:stretch>
            <a:fillRect/>
          </a:stretch>
        </p:blipFill>
        <p:spPr>
          <a:xfrm>
            <a:off x="534050" y="1249475"/>
            <a:ext cx="3464051" cy="3442475"/>
          </a:xfrm>
          <a:prstGeom prst="rect">
            <a:avLst/>
          </a:prstGeom>
          <a:noFill/>
          <a:ln>
            <a:noFill/>
          </a:ln>
        </p:spPr>
      </p:pic>
      <p:sp>
        <p:nvSpPr>
          <p:cNvPr id="162" name="Google Shape;162;p30"/>
          <p:cNvSpPr txBox="1"/>
          <p:nvPr/>
        </p:nvSpPr>
        <p:spPr>
          <a:xfrm>
            <a:off x="691725" y="490800"/>
            <a:ext cx="734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pic>
        <p:nvPicPr>
          <p:cNvPr id="163" name="Google Shape;163;p30"/>
          <p:cNvPicPr preferRelativeResize="0"/>
          <p:nvPr/>
        </p:nvPicPr>
        <p:blipFill>
          <a:blip r:embed="rId5">
            <a:alphaModFix/>
          </a:blip>
          <a:stretch>
            <a:fillRect/>
          </a:stretch>
        </p:blipFill>
        <p:spPr>
          <a:xfrm>
            <a:off x="0" y="128100"/>
            <a:ext cx="6714100" cy="1001675"/>
          </a:xfrm>
          <a:prstGeom prst="rect">
            <a:avLst/>
          </a:prstGeom>
          <a:noFill/>
          <a:ln>
            <a:noFill/>
          </a:ln>
        </p:spPr>
      </p:pic>
      <p:sp>
        <p:nvSpPr>
          <p:cNvPr id="164" name="Google Shape;164;p3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8" name="Shape 168"/>
        <p:cNvGrpSpPr/>
        <p:nvPr/>
      </p:nvGrpSpPr>
      <p:grpSpPr>
        <a:xfrm>
          <a:off x="0" y="0"/>
          <a:ext cx="0" cy="0"/>
          <a:chOff x="0" y="0"/>
          <a:chExt cx="0" cy="0"/>
        </a:xfrm>
      </p:grpSpPr>
      <p:sp>
        <p:nvSpPr>
          <p:cNvPr id="169" name="Google Shape;169;p31"/>
          <p:cNvSpPr txBox="1"/>
          <p:nvPr/>
        </p:nvSpPr>
        <p:spPr>
          <a:xfrm>
            <a:off x="216875" y="158950"/>
            <a:ext cx="7342200" cy="1108200"/>
          </a:xfrm>
          <a:prstGeom prst="rect">
            <a:avLst/>
          </a:prstGeom>
          <a:noFill/>
          <a:ln>
            <a:noFill/>
          </a:ln>
        </p:spPr>
        <p:txBody>
          <a:bodyPr anchorCtr="0" anchor="t" bIns="91425" lIns="91425" spcFirstLastPara="1" rIns="91425" wrap="square" tIns="91425">
            <a:spAutoFit/>
          </a:bodyPr>
          <a:lstStyle/>
          <a:p>
            <a:pPr indent="0" lvl="0" marL="12700" rtl="0" algn="l">
              <a:lnSpc>
                <a:spcPct val="115000"/>
              </a:lnSpc>
              <a:spcBef>
                <a:spcPts val="2900"/>
              </a:spcBef>
              <a:spcAft>
                <a:spcPts val="0"/>
              </a:spcAft>
              <a:buClr>
                <a:schemeClr val="dk1"/>
              </a:buClr>
              <a:buSzPts val="1100"/>
              <a:buFont typeface="Arial"/>
              <a:buNone/>
            </a:pPr>
            <a:r>
              <a:rPr lang="en" sz="4000">
                <a:solidFill>
                  <a:schemeClr val="dk1"/>
                </a:solidFill>
              </a:rPr>
              <a:t>Bundle adjustment:</a:t>
            </a:r>
            <a:endParaRPr sz="4000">
              <a:solidFill>
                <a:schemeClr val="dk1"/>
              </a:solidFill>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170" name="Google Shape;170;p31"/>
          <p:cNvSpPr txBox="1"/>
          <p:nvPr/>
        </p:nvSpPr>
        <p:spPr>
          <a:xfrm>
            <a:off x="151900" y="1267150"/>
            <a:ext cx="7102800" cy="371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900"/>
              </a:spcBef>
              <a:spcAft>
                <a:spcPts val="0"/>
              </a:spcAft>
              <a:buNone/>
            </a:pPr>
            <a:r>
              <a:rPr lang="en" sz="1600">
                <a:solidFill>
                  <a:schemeClr val="dk1"/>
                </a:solidFill>
                <a:highlight>
                  <a:srgbClr val="FFFFFF"/>
                </a:highlight>
              </a:rPr>
              <a:t>Once you have computed all the camera poses and 3D points, we need to refine the poses and 3D points together, initialized by previous reconstruction by minimizing reprojection error.</a:t>
            </a:r>
            <a:endParaRPr sz="3100">
              <a:solidFill>
                <a:schemeClr val="dk1"/>
              </a:solidFill>
            </a:endParaRPr>
          </a:p>
          <a:p>
            <a:pPr indent="0" lvl="0" marL="0" rtl="0" algn="l">
              <a:lnSpc>
                <a:spcPct val="115000"/>
              </a:lnSpc>
              <a:spcBef>
                <a:spcPts val="1900"/>
              </a:spcBef>
              <a:spcAft>
                <a:spcPts val="0"/>
              </a:spcAft>
              <a:buNone/>
            </a:pPr>
            <a:r>
              <a:rPr lang="en" sz="2300">
                <a:solidFill>
                  <a:schemeClr val="dk1"/>
                </a:solidFill>
              </a:rPr>
              <a:t>•Non-linear method for refining </a:t>
            </a:r>
            <a:endParaRPr sz="2300">
              <a:solidFill>
                <a:schemeClr val="dk1"/>
              </a:solidFill>
            </a:endParaRPr>
          </a:p>
          <a:p>
            <a:pPr indent="0" lvl="0" marL="0" rtl="0" algn="l">
              <a:lnSpc>
                <a:spcPct val="115000"/>
              </a:lnSpc>
              <a:spcBef>
                <a:spcPts val="1900"/>
              </a:spcBef>
              <a:spcAft>
                <a:spcPts val="0"/>
              </a:spcAft>
              <a:buNone/>
            </a:pPr>
            <a:r>
              <a:rPr lang="en" sz="2300">
                <a:solidFill>
                  <a:schemeClr val="dk1"/>
                </a:solidFill>
              </a:rPr>
              <a:t>structure and motion.</a:t>
            </a:r>
            <a:endParaRPr sz="2300">
              <a:solidFill>
                <a:schemeClr val="dk1"/>
              </a:solidFill>
            </a:endParaRPr>
          </a:p>
          <a:p>
            <a:pPr indent="0" lvl="0" marL="0" rtl="0" algn="l">
              <a:lnSpc>
                <a:spcPct val="115000"/>
              </a:lnSpc>
              <a:spcBef>
                <a:spcPts val="300"/>
              </a:spcBef>
              <a:spcAft>
                <a:spcPts val="0"/>
              </a:spcAft>
              <a:buNone/>
            </a:pPr>
            <a:r>
              <a:rPr lang="en" sz="2300">
                <a:solidFill>
                  <a:schemeClr val="dk1"/>
                </a:solidFill>
              </a:rPr>
              <a:t>•Minimizing reprojection error</a:t>
            </a:r>
            <a:endParaRPr sz="2300">
              <a:solidFill>
                <a:schemeClr val="dk1"/>
              </a:solidFill>
            </a:endParaRPr>
          </a:p>
          <a:p>
            <a:pPr indent="0" lvl="0" marL="0" rtl="0" algn="l">
              <a:lnSpc>
                <a:spcPct val="115000"/>
              </a:lnSpc>
              <a:spcBef>
                <a:spcPts val="1900"/>
              </a:spcBef>
              <a:spcAft>
                <a:spcPts val="0"/>
              </a:spcAft>
              <a:buClr>
                <a:schemeClr val="dk1"/>
              </a:buClr>
              <a:buSzPts val="1100"/>
              <a:buFont typeface="Arial"/>
              <a:buNone/>
            </a:pPr>
            <a:r>
              <a:t/>
            </a:r>
            <a:endParaRPr sz="2700">
              <a:solidFill>
                <a:schemeClr val="dk1"/>
              </a:solidFill>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pic>
        <p:nvPicPr>
          <p:cNvPr id="171" name="Google Shape;171;p31"/>
          <p:cNvPicPr preferRelativeResize="0"/>
          <p:nvPr/>
        </p:nvPicPr>
        <p:blipFill>
          <a:blip r:embed="rId3">
            <a:alphaModFix/>
          </a:blip>
          <a:stretch>
            <a:fillRect/>
          </a:stretch>
        </p:blipFill>
        <p:spPr>
          <a:xfrm>
            <a:off x="4921100" y="1998525"/>
            <a:ext cx="4159050" cy="2763975"/>
          </a:xfrm>
          <a:prstGeom prst="rect">
            <a:avLst/>
          </a:prstGeom>
          <a:noFill/>
          <a:ln>
            <a:noFill/>
          </a:ln>
        </p:spPr>
      </p:pic>
      <p:pic>
        <p:nvPicPr>
          <p:cNvPr id="172" name="Google Shape;172;p31"/>
          <p:cNvPicPr preferRelativeResize="0"/>
          <p:nvPr/>
        </p:nvPicPr>
        <p:blipFill rotWithShape="1">
          <a:blip r:embed="rId4">
            <a:alphaModFix/>
          </a:blip>
          <a:srcRect b="0" l="0" r="0" t="4397"/>
          <a:stretch/>
        </p:blipFill>
        <p:spPr>
          <a:xfrm>
            <a:off x="937450" y="3972275"/>
            <a:ext cx="3306300" cy="790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5" name="Shape 65"/>
        <p:cNvGrpSpPr/>
        <p:nvPr/>
      </p:nvGrpSpPr>
      <p:grpSpPr>
        <a:xfrm>
          <a:off x="0" y="0"/>
          <a:ext cx="0" cy="0"/>
          <a:chOff x="0" y="0"/>
          <a:chExt cx="0" cy="0"/>
        </a:xfrm>
      </p:grpSpPr>
      <p:pic>
        <p:nvPicPr>
          <p:cNvPr id="66" name="Google Shape;66;p14"/>
          <p:cNvPicPr preferRelativeResize="0"/>
          <p:nvPr/>
        </p:nvPicPr>
        <p:blipFill>
          <a:blip r:embed="rId3">
            <a:alphaModFix/>
          </a:blip>
          <a:stretch>
            <a:fillRect/>
          </a:stretch>
        </p:blipFill>
        <p:spPr>
          <a:xfrm>
            <a:off x="590875" y="151400"/>
            <a:ext cx="7362250" cy="48345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2"/>
          <p:cNvSpPr txBox="1"/>
          <p:nvPr>
            <p:ph type="ctrTitle"/>
          </p:nvPr>
        </p:nvSpPr>
        <p:spPr>
          <a:xfrm>
            <a:off x="311708" y="1545450"/>
            <a:ext cx="8520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b="1" lang="en" sz="4080"/>
              <a:t>Application of CNNs for low vegetation filtering from data acquired by UAVs</a:t>
            </a:r>
            <a:endParaRPr b="1" sz="4080"/>
          </a:p>
        </p:txBody>
      </p:sp>
      <p:sp>
        <p:nvSpPr>
          <p:cNvPr id="178" name="Google Shape;178;p32"/>
          <p:cNvSpPr txBox="1"/>
          <p:nvPr/>
        </p:nvSpPr>
        <p:spPr>
          <a:xfrm>
            <a:off x="1305000" y="3751600"/>
            <a:ext cx="7527300" cy="1046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Old Standard TT"/>
                <a:ea typeface="Old Standard TT"/>
                <a:cs typeface="Old Standard TT"/>
                <a:sym typeface="Old Standard TT"/>
              </a:rPr>
              <a:t>Wojciech Gruszczyński</a:t>
            </a:r>
            <a:endParaRPr>
              <a:solidFill>
                <a:schemeClr val="lt1"/>
              </a:solidFill>
              <a:latin typeface="Old Standard TT"/>
              <a:ea typeface="Old Standard TT"/>
              <a:cs typeface="Old Standard TT"/>
              <a:sym typeface="Old Standard TT"/>
            </a:endParaRPr>
          </a:p>
          <a:p>
            <a:pPr indent="0" lvl="0" marL="0" rtl="0" algn="r">
              <a:spcBef>
                <a:spcPts val="0"/>
              </a:spcBef>
              <a:spcAft>
                <a:spcPts val="0"/>
              </a:spcAft>
              <a:buNone/>
            </a:pPr>
            <a:r>
              <a:rPr lang="en">
                <a:solidFill>
                  <a:schemeClr val="lt1"/>
                </a:solidFill>
                <a:latin typeface="Old Standard TT"/>
                <a:ea typeface="Old Standard TT"/>
                <a:cs typeface="Old Standard TT"/>
                <a:sym typeface="Old Standard TT"/>
              </a:rPr>
              <a:t> Edyta Puniach</a:t>
            </a:r>
            <a:endParaRPr>
              <a:solidFill>
                <a:schemeClr val="lt1"/>
              </a:solidFill>
              <a:latin typeface="Old Standard TT"/>
              <a:ea typeface="Old Standard TT"/>
              <a:cs typeface="Old Standard TT"/>
              <a:sym typeface="Old Standard TT"/>
            </a:endParaRPr>
          </a:p>
          <a:p>
            <a:pPr indent="0" lvl="0" marL="0" rtl="0" algn="r">
              <a:spcBef>
                <a:spcPts val="0"/>
              </a:spcBef>
              <a:spcAft>
                <a:spcPts val="0"/>
              </a:spcAft>
              <a:buNone/>
            </a:pPr>
            <a:r>
              <a:rPr lang="en">
                <a:solidFill>
                  <a:schemeClr val="lt1"/>
                </a:solidFill>
                <a:latin typeface="Old Standard TT"/>
                <a:ea typeface="Old Standard TT"/>
                <a:cs typeface="Old Standard TT"/>
                <a:sym typeface="Old Standard TT"/>
              </a:rPr>
              <a:t> Paweł Ćwiąkała</a:t>
            </a:r>
            <a:endParaRPr>
              <a:solidFill>
                <a:schemeClr val="lt1"/>
              </a:solidFill>
              <a:latin typeface="Old Standard TT"/>
              <a:ea typeface="Old Standard TT"/>
              <a:cs typeface="Old Standard TT"/>
              <a:sym typeface="Old Standard TT"/>
            </a:endParaRPr>
          </a:p>
          <a:p>
            <a:pPr indent="0" lvl="0" marL="0" rtl="0" algn="r">
              <a:spcBef>
                <a:spcPts val="0"/>
              </a:spcBef>
              <a:spcAft>
                <a:spcPts val="0"/>
              </a:spcAft>
              <a:buNone/>
            </a:pPr>
            <a:r>
              <a:rPr lang="en">
                <a:solidFill>
                  <a:schemeClr val="lt1"/>
                </a:solidFill>
                <a:latin typeface="Old Standard TT"/>
                <a:ea typeface="Old Standard TT"/>
                <a:cs typeface="Old Standard TT"/>
                <a:sym typeface="Old Standard TT"/>
              </a:rPr>
              <a:t> Wojciech Matwij</a:t>
            </a:r>
            <a:endParaRPr>
              <a:solidFill>
                <a:schemeClr val="lt1"/>
              </a:solidFill>
              <a:latin typeface="Old Standard TT"/>
              <a:ea typeface="Old Standard TT"/>
              <a:cs typeface="Old Standard TT"/>
              <a:sym typeface="Old Standard T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3"/>
          <p:cNvSpPr txBox="1"/>
          <p:nvPr>
            <p:ph idx="1" type="body"/>
          </p:nvPr>
        </p:nvSpPr>
        <p:spPr>
          <a:xfrm>
            <a:off x="311700" y="543425"/>
            <a:ext cx="8520600" cy="4025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sz="2100"/>
              <a:t>Unmanned Aerial Vehicles (UAVs) is low cost way of collecting data, using photogrammetry on images of relatively small areas</a:t>
            </a:r>
            <a:endParaRPr sz="2100"/>
          </a:p>
          <a:p>
            <a:pPr indent="-361950" lvl="0" marL="457200" rtl="0" algn="l">
              <a:spcBef>
                <a:spcPts val="0"/>
              </a:spcBef>
              <a:spcAft>
                <a:spcPts val="0"/>
              </a:spcAft>
              <a:buSzPts val="2100"/>
              <a:buChar char="●"/>
            </a:pPr>
            <a:r>
              <a:rPr lang="en" sz="2100"/>
              <a:t>High operational flexibility, High spatial and Temporal Resolution</a:t>
            </a:r>
            <a:endParaRPr sz="2100"/>
          </a:p>
          <a:p>
            <a:pPr indent="-361950" lvl="0" marL="457200" rtl="0" algn="l">
              <a:spcBef>
                <a:spcPts val="0"/>
              </a:spcBef>
              <a:spcAft>
                <a:spcPts val="0"/>
              </a:spcAft>
              <a:buSzPts val="2100"/>
              <a:buChar char="●"/>
            </a:pPr>
            <a:r>
              <a:rPr lang="en" sz="2100"/>
              <a:t>Developed an algorithm to filter out points that indicate areas covered in low vegetation (grass, crops) from the Generated Point Cloud</a:t>
            </a:r>
            <a:endParaRPr sz="2100"/>
          </a:p>
          <a:p>
            <a:pPr indent="-361950" lvl="0" marL="457200" rtl="0" algn="l">
              <a:spcBef>
                <a:spcPts val="0"/>
              </a:spcBef>
              <a:spcAft>
                <a:spcPts val="0"/>
              </a:spcAft>
              <a:buSzPts val="2100"/>
              <a:buChar char="●"/>
            </a:pPr>
            <a:r>
              <a:rPr lang="en" sz="2100"/>
              <a:t>Paper presents a three-layer filtering algorithm based on convolutional neural networks (CNNs)</a:t>
            </a:r>
            <a:endParaRPr sz="2100"/>
          </a:p>
          <a:p>
            <a:pPr indent="-361950" lvl="0" marL="457200" rtl="0" algn="l">
              <a:spcBef>
                <a:spcPts val="0"/>
              </a:spcBef>
              <a:spcAft>
                <a:spcPts val="0"/>
              </a:spcAft>
              <a:buSzPts val="2100"/>
              <a:buChar char="●"/>
            </a:pPr>
            <a:r>
              <a:rPr lang="en" sz="2100"/>
              <a:t>Solutions reduces error in Digital Elevation Model points by 60-70%</a:t>
            </a:r>
            <a:endParaRPr sz="2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Digital Elevation Model</a:t>
            </a:r>
            <a:endParaRPr/>
          </a:p>
        </p:txBody>
      </p:sp>
      <p:sp>
        <p:nvSpPr>
          <p:cNvPr id="189" name="Google Shape;189;p34"/>
          <p:cNvSpPr txBox="1"/>
          <p:nvPr>
            <p:ph idx="1" type="body"/>
          </p:nvPr>
        </p:nvSpPr>
        <p:spPr>
          <a:xfrm>
            <a:off x="311700" y="1128100"/>
            <a:ext cx="8520600" cy="803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DEM</a:t>
            </a:r>
            <a:r>
              <a:rPr lang="en" sz="1900"/>
              <a:t> </a:t>
            </a:r>
            <a:r>
              <a:rPr lang="en" sz="1600">
                <a:highlight>
                  <a:schemeClr val="lt1"/>
                </a:highlight>
              </a:rPr>
              <a:t>is a representation of the bare ground (bare earth) topographic surface of the Earth excluding trees, buildings, and any other surface objects</a:t>
            </a:r>
            <a:endParaRPr sz="2200">
              <a:highlight>
                <a:schemeClr val="lt1"/>
              </a:highlight>
            </a:endParaRPr>
          </a:p>
        </p:txBody>
      </p:sp>
      <p:pic>
        <p:nvPicPr>
          <p:cNvPr id="190" name="Google Shape;190;p34"/>
          <p:cNvPicPr preferRelativeResize="0"/>
          <p:nvPr/>
        </p:nvPicPr>
        <p:blipFill>
          <a:blip r:embed="rId3">
            <a:alphaModFix/>
          </a:blip>
          <a:stretch>
            <a:fillRect/>
          </a:stretch>
        </p:blipFill>
        <p:spPr>
          <a:xfrm>
            <a:off x="823900" y="1931575"/>
            <a:ext cx="7496175" cy="2865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5"/>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t>Methodology</a:t>
            </a:r>
            <a:endParaRPr b="1"/>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Datasets</a:t>
            </a:r>
            <a:endParaRPr/>
          </a:p>
        </p:txBody>
      </p:sp>
      <p:sp>
        <p:nvSpPr>
          <p:cNvPr id="201" name="Google Shape;201;p3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Datasets acquired at two different locations in the south of Poland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Data from Łaziska : train and validate the network</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Data from the village of Jerzmanowice were used for testing</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Measurements included a UAV dataset and reference measurements for the height of points located on the ground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During the measurements, objects were divided into regions with the same type and condition of plant coverage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side and forward overlaps were designed to be at least 50% and 70%, respectively.</a:t>
            </a:r>
            <a:endParaRPr>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pic>
        <p:nvPicPr>
          <p:cNvPr id="206" name="Google Shape;206;p37"/>
          <p:cNvPicPr preferRelativeResize="0"/>
          <p:nvPr/>
        </p:nvPicPr>
        <p:blipFill>
          <a:blip r:embed="rId3">
            <a:alphaModFix/>
          </a:blip>
          <a:stretch>
            <a:fillRect/>
          </a:stretch>
        </p:blipFill>
        <p:spPr>
          <a:xfrm>
            <a:off x="415050" y="152400"/>
            <a:ext cx="4156959" cy="4838700"/>
          </a:xfrm>
          <a:prstGeom prst="rect">
            <a:avLst/>
          </a:prstGeom>
          <a:noFill/>
          <a:ln>
            <a:noFill/>
          </a:ln>
        </p:spPr>
      </p:pic>
      <p:sp>
        <p:nvSpPr>
          <p:cNvPr id="207" name="Google Shape;207;p37"/>
          <p:cNvSpPr txBox="1"/>
          <p:nvPr/>
        </p:nvSpPr>
        <p:spPr>
          <a:xfrm>
            <a:off x="4777000" y="606600"/>
            <a:ext cx="39303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t>Division of the </a:t>
            </a:r>
            <a:r>
              <a:rPr lang="en" sz="2600">
                <a:solidFill>
                  <a:schemeClr val="accent1"/>
                </a:solidFill>
              </a:rPr>
              <a:t>Łaziska</a:t>
            </a:r>
            <a:r>
              <a:rPr lang="en" sz="2600"/>
              <a:t> dataset: A - low grass (mowed), B - high grass (about 60 cm tall), tra - data used for network training, val - data used for training validation.</a:t>
            </a:r>
            <a:endParaRPr sz="26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p38"/>
          <p:cNvPicPr preferRelativeResize="0"/>
          <p:nvPr/>
        </p:nvPicPr>
        <p:blipFill>
          <a:blip r:embed="rId3">
            <a:alphaModFix/>
          </a:blip>
          <a:stretch>
            <a:fillRect/>
          </a:stretch>
        </p:blipFill>
        <p:spPr>
          <a:xfrm>
            <a:off x="152400" y="152400"/>
            <a:ext cx="5251650" cy="4838700"/>
          </a:xfrm>
          <a:prstGeom prst="rect">
            <a:avLst/>
          </a:prstGeom>
          <a:noFill/>
          <a:ln>
            <a:noFill/>
          </a:ln>
        </p:spPr>
      </p:pic>
      <p:sp>
        <p:nvSpPr>
          <p:cNvPr id="213" name="Google Shape;213;p38"/>
          <p:cNvSpPr txBox="1"/>
          <p:nvPr/>
        </p:nvSpPr>
        <p:spPr>
          <a:xfrm>
            <a:off x="5623725" y="480250"/>
            <a:ext cx="3096300" cy="410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Division of the </a:t>
            </a:r>
            <a:r>
              <a:rPr lang="en" sz="1700">
                <a:solidFill>
                  <a:schemeClr val="accent1"/>
                </a:solidFill>
              </a:rPr>
              <a:t>Jerzmanowice</a:t>
            </a:r>
            <a:r>
              <a:rPr lang="en" sz="1700"/>
              <a:t> dataset into regions of groundcover with a uniform type and height: A1 - mowed grass, A2 - paved road, A3 - mowed and trodden grass, B1 - wild meadow (grass height of approximately 40–80 cm), B2 - field covered with young broad bean (height of approximately 60 cm), B3 - meadow (grass height of approximately 10–30 cm), B4 - meadow (grass height of approximately 30–50 cm).</a:t>
            </a:r>
            <a:endParaRPr sz="17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processing</a:t>
            </a:r>
            <a:endParaRPr/>
          </a:p>
        </p:txBody>
      </p:sp>
      <p:sp>
        <p:nvSpPr>
          <p:cNvPr id="219" name="Google Shape;219;p39"/>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Classification of the point cloud into the high grass (HG) or low grass (LG) classes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Classification of point cloud fragments that represented the HG class for points reflecting the Ground class and the remaining points (NonGround class)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determination (regression) and corrections of heights of the points in the cloud for the cloud fragments that were classified simultaneously as the HG class and Ground class</a:t>
            </a:r>
            <a:endParaRPr>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Preparation of input data</a:t>
            </a:r>
            <a:endParaRPr/>
          </a:p>
        </p:txBody>
      </p:sp>
      <p:sp>
        <p:nvSpPr>
          <p:cNvPr id="225" name="Google Shape;225;p40"/>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The input data were presented as fragments of a grayscale image, with an 8-bit depth</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entire point cloud was divided into adjacent cells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 each cell, the point with the lowest height was selected and attributed as the height of the cell, while the remaining points were discarded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 Cell values were transcribed into the matrix labelled 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missing entries in the R matrix were filled using a nearest neighbour interpolation method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 G matrix was created by applying a Gaussian filter to the R matrix</a:t>
            </a:r>
            <a:endParaRPr>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Preparation of input data</a:t>
            </a:r>
            <a:endParaRPr/>
          </a:p>
        </p:txBody>
      </p:sp>
      <p:sp>
        <p:nvSpPr>
          <p:cNvPr id="231" name="Google Shape;231;p41"/>
          <p:cNvSpPr txBox="1"/>
          <p:nvPr>
            <p:ph idx="1" type="body"/>
          </p:nvPr>
        </p:nvSpPr>
        <p:spPr>
          <a:xfrm>
            <a:off x="311700" y="1152475"/>
            <a:ext cx="8520600" cy="36876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chemeClr val="dk1"/>
              </a:buClr>
              <a:buSzPts val="1800"/>
              <a:buChar char="●"/>
            </a:pPr>
            <a:r>
              <a:rPr lang="en">
                <a:solidFill>
                  <a:schemeClr val="dk1"/>
                </a:solidFill>
              </a:rPr>
              <a:t>An M matrix was created as the difference between the R and G matrices: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M = R - G</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M matrix elements were processed into a closed interval and saved as an image I</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All values of the M matrix elements were processed as follows:</a:t>
            </a:r>
            <a:endParaRPr>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 N(i, j) = (M(i, j) min)/(max min)</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If N(i, j) &lt; 0 then N(i, j) =  0</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If N(i, j) &gt; 1 then N(i, j) = 1</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min =- 0.3 m </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max =+ 0.3 m</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I = round(255 N)</a:t>
            </a:r>
            <a:endParaRPr sz="1600">
              <a:solidFill>
                <a:schemeClr val="dk1"/>
              </a:solidFill>
            </a:endParaRPr>
          </a:p>
          <a:p>
            <a:pPr indent="0" lvl="0" marL="0" rtl="0" algn="l">
              <a:spcBef>
                <a:spcPts val="1200"/>
              </a:spcBef>
              <a:spcAft>
                <a:spcPts val="1200"/>
              </a:spcAft>
              <a:buNone/>
            </a:pPr>
            <a:r>
              <a:rPr lang="en" sz="1600">
                <a:solidFill>
                  <a:schemeClr val="dk1"/>
                </a:solidFill>
              </a:rPr>
              <a:t>       N - values from the M matrix normalized to the range from 0 to 1</a:t>
            </a:r>
            <a:endParaRPr sz="16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70" name="Shape 70"/>
        <p:cNvGrpSpPr/>
        <p:nvPr/>
      </p:nvGrpSpPr>
      <p:grpSpPr>
        <a:xfrm>
          <a:off x="0" y="0"/>
          <a:ext cx="0" cy="0"/>
          <a:chOff x="0" y="0"/>
          <a:chExt cx="0" cy="0"/>
        </a:xfrm>
      </p:grpSpPr>
      <p:pic>
        <p:nvPicPr>
          <p:cNvPr id="71" name="Google Shape;71;p15"/>
          <p:cNvPicPr preferRelativeResize="0"/>
          <p:nvPr/>
        </p:nvPicPr>
        <p:blipFill>
          <a:blip r:embed="rId3">
            <a:alphaModFix/>
          </a:blip>
          <a:stretch>
            <a:fillRect/>
          </a:stretch>
        </p:blipFill>
        <p:spPr>
          <a:xfrm>
            <a:off x="152400" y="1673450"/>
            <a:ext cx="8839202" cy="3702018"/>
          </a:xfrm>
          <a:prstGeom prst="rect">
            <a:avLst/>
          </a:prstGeom>
          <a:noFill/>
          <a:ln>
            <a:noFill/>
          </a:ln>
        </p:spPr>
      </p:pic>
      <p:pic>
        <p:nvPicPr>
          <p:cNvPr id="72" name="Google Shape;72;p15"/>
          <p:cNvPicPr preferRelativeResize="0"/>
          <p:nvPr/>
        </p:nvPicPr>
        <p:blipFill>
          <a:blip r:embed="rId4">
            <a:alphaModFix/>
          </a:blip>
          <a:stretch>
            <a:fillRect/>
          </a:stretch>
        </p:blipFill>
        <p:spPr>
          <a:xfrm>
            <a:off x="152400" y="152400"/>
            <a:ext cx="8374460" cy="10290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pic>
        <p:nvPicPr>
          <p:cNvPr id="236" name="Google Shape;236;p42"/>
          <p:cNvPicPr preferRelativeResize="0"/>
          <p:nvPr/>
        </p:nvPicPr>
        <p:blipFill>
          <a:blip r:embed="rId3">
            <a:alphaModFix/>
          </a:blip>
          <a:stretch>
            <a:fillRect/>
          </a:stretch>
        </p:blipFill>
        <p:spPr>
          <a:xfrm>
            <a:off x="165050" y="51300"/>
            <a:ext cx="8505825" cy="4057650"/>
          </a:xfrm>
          <a:prstGeom prst="rect">
            <a:avLst/>
          </a:prstGeom>
          <a:noFill/>
          <a:ln>
            <a:noFill/>
          </a:ln>
        </p:spPr>
      </p:pic>
      <p:sp>
        <p:nvSpPr>
          <p:cNvPr id="237" name="Google Shape;237;p42"/>
          <p:cNvSpPr txBox="1"/>
          <p:nvPr/>
        </p:nvSpPr>
        <p:spPr>
          <a:xfrm>
            <a:off x="165050" y="4108950"/>
            <a:ext cx="88203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t>. Full image I for the Łaziska dataset (a) and its exemplary fragments used as the inputs to neural networks from the regions covered by low (b) and high (c) grasses.</a:t>
            </a:r>
            <a:endParaRPr sz="16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Structure of the CNNs</a:t>
            </a:r>
            <a:endParaRPr/>
          </a:p>
          <a:p>
            <a:pPr indent="0" lvl="0" marL="0" rtl="0" algn="l">
              <a:spcBef>
                <a:spcPts val="0"/>
              </a:spcBef>
              <a:spcAft>
                <a:spcPts val="0"/>
              </a:spcAft>
              <a:buNone/>
            </a:pPr>
            <a:r>
              <a:t/>
            </a:r>
            <a:endParaRPr/>
          </a:p>
        </p:txBody>
      </p:sp>
      <p:sp>
        <p:nvSpPr>
          <p:cNvPr id="243" name="Google Shape;243;p4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2200">
                <a:solidFill>
                  <a:schemeClr val="dk1"/>
                </a:solidFill>
              </a:rPr>
              <a:t>CNN structure for classification of vegetation into the high grass (HG) and low grass (LG) classes</a:t>
            </a:r>
            <a:endParaRPr sz="2200">
              <a:solidFill>
                <a:schemeClr val="dk1"/>
              </a:solidFill>
            </a:endParaRPr>
          </a:p>
        </p:txBody>
      </p:sp>
      <p:pic>
        <p:nvPicPr>
          <p:cNvPr id="244" name="Google Shape;244;p43"/>
          <p:cNvPicPr preferRelativeResize="0"/>
          <p:nvPr/>
        </p:nvPicPr>
        <p:blipFill>
          <a:blip r:embed="rId3">
            <a:alphaModFix/>
          </a:blip>
          <a:stretch>
            <a:fillRect/>
          </a:stretch>
        </p:blipFill>
        <p:spPr>
          <a:xfrm>
            <a:off x="0" y="2686273"/>
            <a:ext cx="9144000" cy="18826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Structure of the CNNs</a:t>
            </a:r>
            <a:endParaRPr/>
          </a:p>
          <a:p>
            <a:pPr indent="0" lvl="0" marL="0" rtl="0" algn="l">
              <a:spcBef>
                <a:spcPts val="0"/>
              </a:spcBef>
              <a:spcAft>
                <a:spcPts val="0"/>
              </a:spcAft>
              <a:buNone/>
            </a:pPr>
            <a:r>
              <a:t/>
            </a:r>
            <a:endParaRPr/>
          </a:p>
        </p:txBody>
      </p:sp>
      <p:sp>
        <p:nvSpPr>
          <p:cNvPr id="250" name="Google Shape;250;p4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200">
                <a:solidFill>
                  <a:schemeClr val="dk1"/>
                </a:solidFill>
              </a:rPr>
              <a:t>Structure</a:t>
            </a:r>
            <a:r>
              <a:rPr lang="en" sz="2200">
                <a:solidFill>
                  <a:schemeClr val="dk1"/>
                </a:solidFill>
              </a:rPr>
              <a:t> of the CNN to classify the points into the Ground and the NonGround classes</a:t>
            </a:r>
            <a:endParaRPr sz="2200">
              <a:solidFill>
                <a:schemeClr val="dk1"/>
              </a:solidFill>
            </a:endParaRPr>
          </a:p>
          <a:p>
            <a:pPr indent="0" lvl="0" marL="0" rtl="0" algn="ctr">
              <a:spcBef>
                <a:spcPts val="1200"/>
              </a:spcBef>
              <a:spcAft>
                <a:spcPts val="1200"/>
              </a:spcAft>
              <a:buNone/>
            </a:pPr>
            <a:r>
              <a:t/>
            </a:r>
            <a:endParaRPr sz="2200">
              <a:solidFill>
                <a:schemeClr val="dk1"/>
              </a:solidFill>
            </a:endParaRPr>
          </a:p>
        </p:txBody>
      </p:sp>
      <p:pic>
        <p:nvPicPr>
          <p:cNvPr id="251" name="Google Shape;251;p44"/>
          <p:cNvPicPr preferRelativeResize="0"/>
          <p:nvPr/>
        </p:nvPicPr>
        <p:blipFill>
          <a:blip r:embed="rId3">
            <a:alphaModFix/>
          </a:blip>
          <a:stretch>
            <a:fillRect/>
          </a:stretch>
        </p:blipFill>
        <p:spPr>
          <a:xfrm>
            <a:off x="0" y="2148402"/>
            <a:ext cx="9143999" cy="23560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5"/>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Results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262" name="Google Shape;262;p4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solidFill>
                  <a:schemeClr val="dk1"/>
                </a:solidFill>
              </a:rPr>
              <a:t> </a:t>
            </a:r>
            <a:r>
              <a:rPr lang="en" sz="1900">
                <a:solidFill>
                  <a:schemeClr val="dk1"/>
                </a:solidFill>
              </a:rPr>
              <a:t>The effectiveness of the neural network was considered to be very high, as 99.3% of the cases were correctly classified</a:t>
            </a:r>
            <a:endParaRPr sz="1900">
              <a:solidFill>
                <a:schemeClr val="dk1"/>
              </a:solidFill>
            </a:endParaRPr>
          </a:p>
        </p:txBody>
      </p:sp>
      <p:pic>
        <p:nvPicPr>
          <p:cNvPr id="263" name="Google Shape;263;p46"/>
          <p:cNvPicPr preferRelativeResize="0"/>
          <p:nvPr/>
        </p:nvPicPr>
        <p:blipFill>
          <a:blip r:embed="rId3">
            <a:alphaModFix/>
          </a:blip>
          <a:stretch>
            <a:fillRect/>
          </a:stretch>
        </p:blipFill>
        <p:spPr>
          <a:xfrm>
            <a:off x="1532663" y="2230925"/>
            <a:ext cx="6078674" cy="2337950"/>
          </a:xfrm>
          <a:prstGeom prst="rect">
            <a:avLst/>
          </a:prstGeom>
          <a:noFill/>
          <a:ln>
            <a:noFill/>
          </a:ln>
        </p:spPr>
      </p:pic>
      <p:sp>
        <p:nvSpPr>
          <p:cNvPr id="264" name="Google Shape;264;p46"/>
          <p:cNvSpPr txBox="1"/>
          <p:nvPr/>
        </p:nvSpPr>
        <p:spPr>
          <a:xfrm>
            <a:off x="2957200" y="4701175"/>
            <a:ext cx="240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Confusion Matrix</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t>
            </a:r>
            <a:endParaRPr/>
          </a:p>
        </p:txBody>
      </p:sp>
      <p:sp>
        <p:nvSpPr>
          <p:cNvPr id="270" name="Google Shape;270;p47"/>
          <p:cNvSpPr txBox="1"/>
          <p:nvPr>
            <p:ph idx="1" type="body"/>
          </p:nvPr>
        </p:nvSpPr>
        <p:spPr>
          <a:xfrm>
            <a:off x="311700" y="4511625"/>
            <a:ext cx="8520600" cy="3858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1200"/>
              </a:spcAft>
              <a:buNone/>
            </a:pPr>
            <a:r>
              <a:rPr lang="en">
                <a:solidFill>
                  <a:schemeClr val="dk1"/>
                </a:solidFill>
              </a:rPr>
              <a:t>Points classified by the CNN as high grass (HG class - black pixels)</a:t>
            </a:r>
            <a:endParaRPr>
              <a:solidFill>
                <a:schemeClr val="dk1"/>
              </a:solidFill>
            </a:endParaRPr>
          </a:p>
        </p:txBody>
      </p:sp>
      <p:pic>
        <p:nvPicPr>
          <p:cNvPr id="271" name="Google Shape;271;p47"/>
          <p:cNvPicPr preferRelativeResize="0"/>
          <p:nvPr/>
        </p:nvPicPr>
        <p:blipFill>
          <a:blip r:embed="rId3">
            <a:alphaModFix/>
          </a:blip>
          <a:stretch>
            <a:fillRect/>
          </a:stretch>
        </p:blipFill>
        <p:spPr>
          <a:xfrm>
            <a:off x="2254238" y="0"/>
            <a:ext cx="4635524" cy="42821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8"/>
          <p:cNvSpPr txBox="1"/>
          <p:nvPr>
            <p:ph idx="1" type="body"/>
          </p:nvPr>
        </p:nvSpPr>
        <p:spPr>
          <a:xfrm>
            <a:off x="311700" y="4568800"/>
            <a:ext cx="8520600" cy="429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solidFill>
                  <a:schemeClr val="dk1"/>
                </a:solidFill>
              </a:rPr>
              <a:t>Points of the Jerzmanowice dataset classified as terrain (Ground class - black pixels)</a:t>
            </a:r>
            <a:endParaRPr>
              <a:solidFill>
                <a:schemeClr val="dk1"/>
              </a:solidFill>
            </a:endParaRPr>
          </a:p>
        </p:txBody>
      </p:sp>
      <p:pic>
        <p:nvPicPr>
          <p:cNvPr id="277" name="Google Shape;277;p48"/>
          <p:cNvPicPr preferRelativeResize="0"/>
          <p:nvPr/>
        </p:nvPicPr>
        <p:blipFill>
          <a:blip r:embed="rId3">
            <a:alphaModFix/>
          </a:blip>
          <a:stretch>
            <a:fillRect/>
          </a:stretch>
        </p:blipFill>
        <p:spPr>
          <a:xfrm>
            <a:off x="1885950" y="90499"/>
            <a:ext cx="4847910" cy="44783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283" name="Google Shape;283;p49"/>
          <p:cNvSpPr txBox="1"/>
          <p:nvPr>
            <p:ph idx="1" type="body"/>
          </p:nvPr>
        </p:nvSpPr>
        <p:spPr>
          <a:xfrm>
            <a:off x="311700" y="1171600"/>
            <a:ext cx="8520600" cy="3397200"/>
          </a:xfrm>
          <a:prstGeom prst="rect">
            <a:avLst/>
          </a:prstGeom>
        </p:spPr>
        <p:txBody>
          <a:bodyPr anchorCtr="0" anchor="ctr" bIns="91425" lIns="91425" spcFirstLastPara="1" rIns="91425" wrap="square" tIns="91425">
            <a:normAutofit/>
          </a:bodyPr>
          <a:lstStyle/>
          <a:p>
            <a:pPr indent="-355600" lvl="0" marL="457200" rtl="0" algn="l">
              <a:lnSpc>
                <a:spcPct val="150000"/>
              </a:lnSpc>
              <a:spcBef>
                <a:spcPts val="0"/>
              </a:spcBef>
              <a:spcAft>
                <a:spcPts val="0"/>
              </a:spcAft>
              <a:buClr>
                <a:schemeClr val="dk1"/>
              </a:buClr>
              <a:buSzPts val="2000"/>
              <a:buChar char="●"/>
            </a:pPr>
            <a:r>
              <a:rPr lang="en" sz="2000">
                <a:solidFill>
                  <a:schemeClr val="dk1"/>
                </a:solidFill>
              </a:rPr>
              <a:t>The use of CNNs with the proposed input data formulation enabled the correct classification of areas as low or high grass in nearly all cases</a:t>
            </a:r>
            <a:r>
              <a:rPr lang="en" sz="2000">
                <a:solidFill>
                  <a:schemeClr val="dk1"/>
                </a:solidFill>
              </a:rPr>
              <a:t>, and therefore there is no need to improve the filtering stage</a:t>
            </a:r>
            <a:endParaRPr sz="2000">
              <a:solidFill>
                <a:schemeClr val="dk1"/>
              </a:solidFill>
            </a:endParaRPr>
          </a:p>
          <a:p>
            <a:pPr indent="-355600" lvl="0" marL="457200" rtl="0" algn="l">
              <a:lnSpc>
                <a:spcPct val="150000"/>
              </a:lnSpc>
              <a:spcBef>
                <a:spcPts val="0"/>
              </a:spcBef>
              <a:spcAft>
                <a:spcPts val="0"/>
              </a:spcAft>
              <a:buClr>
                <a:schemeClr val="dk1"/>
              </a:buClr>
              <a:buSzPts val="2000"/>
              <a:buChar char="●"/>
            </a:pPr>
            <a:r>
              <a:rPr lang="en" sz="2000">
                <a:solidFill>
                  <a:schemeClr val="dk1"/>
                </a:solidFill>
              </a:rPr>
              <a:t>Classification of the cloud points as ground or non-ground points using the CNN gave promising results, but requires further processing or training using a more extensive dataset</a:t>
            </a:r>
            <a:endParaRPr sz="2000">
              <a:solidFill>
                <a:schemeClr val="dk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50"/>
          <p:cNvSpPr txBox="1"/>
          <p:nvPr>
            <p:ph type="ctrTitle"/>
          </p:nvPr>
        </p:nvSpPr>
        <p:spPr>
          <a:xfrm>
            <a:off x="512700" y="1893300"/>
            <a:ext cx="8118600" cy="1522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4866"/>
              <a:t>Application Of SfM </a:t>
            </a:r>
            <a:endParaRPr sz="4866"/>
          </a:p>
          <a:p>
            <a:pPr indent="0" lvl="0" marL="0" rtl="0" algn="l">
              <a:spcBef>
                <a:spcPts val="0"/>
              </a:spcBef>
              <a:spcAft>
                <a:spcPts val="0"/>
              </a:spcAft>
              <a:buNone/>
            </a:pPr>
            <a:r>
              <a:t/>
            </a:r>
            <a:endParaRPr/>
          </a:p>
          <a:p>
            <a:pPr indent="0" lvl="0" marL="0" rtl="0" algn="l">
              <a:spcBef>
                <a:spcPts val="0"/>
              </a:spcBef>
              <a:spcAft>
                <a:spcPts val="0"/>
              </a:spcAft>
              <a:buNone/>
            </a:pPr>
            <a:r>
              <a:rPr lang="en" sz="2400"/>
              <a:t>For </a:t>
            </a:r>
            <a:r>
              <a:rPr lang="en" sz="2400"/>
              <a:t>Scour Hole Analysis</a:t>
            </a:r>
            <a:endParaRPr sz="24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51"/>
          <p:cNvSpPr txBox="1"/>
          <p:nvPr>
            <p:ph type="title"/>
          </p:nvPr>
        </p:nvSpPr>
        <p:spPr>
          <a:xfrm>
            <a:off x="221100" y="75650"/>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About The Paper - “Demonstration of SfM and CRP technique for scour hole analysis”</a:t>
            </a:r>
            <a:endParaRPr/>
          </a:p>
          <a:p>
            <a:pPr indent="0" lvl="0" marL="0" rtl="0" algn="l">
              <a:spcBef>
                <a:spcPts val="0"/>
              </a:spcBef>
              <a:spcAft>
                <a:spcPts val="0"/>
              </a:spcAft>
              <a:buNone/>
            </a:pPr>
            <a:r>
              <a:t/>
            </a:r>
            <a:endParaRPr/>
          </a:p>
        </p:txBody>
      </p:sp>
      <p:sp>
        <p:nvSpPr>
          <p:cNvPr id="294" name="Google Shape;294;p51"/>
          <p:cNvSpPr txBox="1"/>
          <p:nvPr>
            <p:ph idx="1" type="body"/>
          </p:nvPr>
        </p:nvSpPr>
        <p:spPr>
          <a:xfrm>
            <a:off x="311700" y="1429450"/>
            <a:ext cx="8520600" cy="3397200"/>
          </a:xfrm>
          <a:prstGeom prst="rect">
            <a:avLst/>
          </a:prstGeom>
        </p:spPr>
        <p:txBody>
          <a:bodyPr anchorCtr="0" anchor="ctr" bIns="91425" lIns="91425" spcFirstLastPara="1" rIns="91425" wrap="square" tIns="91425">
            <a:normAutofit fontScale="92500" lnSpcReduction="10000"/>
          </a:bodyPr>
          <a:lstStyle/>
          <a:p>
            <a:pPr indent="-316229" lvl="0" marL="457200" rtl="0" algn="l">
              <a:lnSpc>
                <a:spcPct val="150000"/>
              </a:lnSpc>
              <a:spcBef>
                <a:spcPts val="0"/>
              </a:spcBef>
              <a:spcAft>
                <a:spcPts val="0"/>
              </a:spcAft>
              <a:buSzPct val="100000"/>
              <a:buChar char="●"/>
            </a:pPr>
            <a:r>
              <a:rPr lang="en" sz="1491"/>
              <a:t>It</a:t>
            </a:r>
            <a:r>
              <a:rPr lang="en" sz="1491"/>
              <a:t> carried out using manual data collection methods that employed traditional instruments such as point gauges or sensors. </a:t>
            </a:r>
            <a:endParaRPr sz="1491"/>
          </a:p>
          <a:p>
            <a:pPr indent="-316229" lvl="0" marL="457200" rtl="0" algn="l">
              <a:lnSpc>
                <a:spcPct val="150000"/>
              </a:lnSpc>
              <a:spcBef>
                <a:spcPts val="0"/>
              </a:spcBef>
              <a:spcAft>
                <a:spcPts val="0"/>
              </a:spcAft>
              <a:buSzPct val="100000"/>
              <a:buChar char="●"/>
            </a:pPr>
            <a:r>
              <a:rPr lang="en" sz="1491"/>
              <a:t>In case of scour analysis, the main concern is the identiﬁcation of the maximum scour depth and three-dimensional (3D) description of scour hole due to limited measured data by manual methods. The data is commonly collected at some selected points. The point data is later used to deﬁne the shape of the scour hole either in the form of depth contours or a 3D view of the scour hole.</a:t>
            </a:r>
            <a:endParaRPr sz="1491"/>
          </a:p>
          <a:p>
            <a:pPr indent="-316229" lvl="0" marL="457200" rtl="0" algn="l">
              <a:lnSpc>
                <a:spcPct val="150000"/>
              </a:lnSpc>
              <a:spcBef>
                <a:spcPts val="0"/>
              </a:spcBef>
              <a:spcAft>
                <a:spcPts val="0"/>
              </a:spcAft>
              <a:buSzPct val="100000"/>
              <a:buChar char="●"/>
            </a:pPr>
            <a:r>
              <a:rPr lang="en" sz="1491"/>
              <a:t>A set of experiments are conducted in a laboratory ﬂume to demonstrate the applicability of automated CRP for scour hole analysis. </a:t>
            </a:r>
            <a:endParaRPr sz="1491"/>
          </a:p>
          <a:p>
            <a:pPr indent="-316229" lvl="0" marL="457200" rtl="0" algn="l">
              <a:lnSpc>
                <a:spcPct val="150000"/>
              </a:lnSpc>
              <a:spcBef>
                <a:spcPts val="0"/>
              </a:spcBef>
              <a:spcAft>
                <a:spcPts val="0"/>
              </a:spcAft>
              <a:buSzPct val="100000"/>
              <a:buChar char="●"/>
            </a:pPr>
            <a:r>
              <a:rPr lang="en" sz="1491"/>
              <a:t>Two different piers, namely, circular and hexagonal are chosen. 3 circular and 3 hexagonal piers.</a:t>
            </a:r>
            <a:endParaRPr sz="1491"/>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pic>
        <p:nvPicPr>
          <p:cNvPr id="77" name="Google Shape;77;p16"/>
          <p:cNvPicPr preferRelativeResize="0"/>
          <p:nvPr/>
        </p:nvPicPr>
        <p:blipFill>
          <a:blip r:embed="rId3">
            <a:alphaModFix/>
          </a:blip>
          <a:stretch>
            <a:fillRect/>
          </a:stretch>
        </p:blipFill>
        <p:spPr>
          <a:xfrm>
            <a:off x="152400" y="130613"/>
            <a:ext cx="8679600" cy="48822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5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Material &amp; Methods</a:t>
            </a:r>
            <a:endParaRPr/>
          </a:p>
        </p:txBody>
      </p:sp>
      <p:sp>
        <p:nvSpPr>
          <p:cNvPr id="300" name="Google Shape;300;p52"/>
          <p:cNvSpPr txBox="1"/>
          <p:nvPr>
            <p:ph idx="1" type="body"/>
          </p:nvPr>
        </p:nvSpPr>
        <p:spPr>
          <a:xfrm>
            <a:off x="311700" y="1171600"/>
            <a:ext cx="8520600" cy="3397200"/>
          </a:xfrm>
          <a:prstGeom prst="rect">
            <a:avLst/>
          </a:prstGeom>
        </p:spPr>
        <p:txBody>
          <a:bodyPr anchorCtr="0" anchor="ctr" bIns="91425" lIns="91425" spcFirstLastPara="1" rIns="91425" wrap="square" tIns="91425">
            <a:normAutofit fontScale="85000" lnSpcReduction="20000"/>
          </a:bodyPr>
          <a:lstStyle/>
          <a:p>
            <a:pPr indent="0" lvl="0" marL="0" rtl="0" algn="l">
              <a:spcBef>
                <a:spcPts val="0"/>
              </a:spcBef>
              <a:spcAft>
                <a:spcPts val="0"/>
              </a:spcAft>
              <a:buNone/>
            </a:pPr>
            <a:r>
              <a:rPr b="1" lang="en" sz="2100"/>
              <a:t>Setup:</a:t>
            </a:r>
            <a:endParaRPr b="1" sz="2100"/>
          </a:p>
          <a:p>
            <a:pPr indent="-307219" lvl="0" marL="457200" rtl="0" algn="l">
              <a:lnSpc>
                <a:spcPct val="200000"/>
              </a:lnSpc>
              <a:spcBef>
                <a:spcPts val="1200"/>
              </a:spcBef>
              <a:spcAft>
                <a:spcPts val="0"/>
              </a:spcAft>
              <a:buSzPct val="100000"/>
              <a:buChar char="●"/>
            </a:pPr>
            <a:r>
              <a:rPr lang="en" sz="1456"/>
              <a:t>Two different pier geometries are chosen, namely, circular (usual) and hexagonal (streamlined pier). </a:t>
            </a:r>
            <a:endParaRPr sz="1456"/>
          </a:p>
          <a:p>
            <a:pPr indent="-307219" lvl="0" marL="457200" rtl="0" algn="l">
              <a:lnSpc>
                <a:spcPct val="200000"/>
              </a:lnSpc>
              <a:spcBef>
                <a:spcPts val="0"/>
              </a:spcBef>
              <a:spcAft>
                <a:spcPts val="0"/>
              </a:spcAft>
              <a:buSzPct val="100000"/>
              <a:buChar char="●"/>
            </a:pPr>
            <a:r>
              <a:rPr lang="en" sz="1456"/>
              <a:t>The circular and the hexagonal piers are ﬁrmly secured below the sand bed level by 25 cm and 15 cm respectively preceding to the experimental runs.</a:t>
            </a:r>
            <a:endParaRPr sz="1456"/>
          </a:p>
          <a:p>
            <a:pPr indent="-307219" lvl="0" marL="457200" rtl="0" algn="l">
              <a:lnSpc>
                <a:spcPct val="200000"/>
              </a:lnSpc>
              <a:spcBef>
                <a:spcPts val="0"/>
              </a:spcBef>
              <a:spcAft>
                <a:spcPts val="0"/>
              </a:spcAft>
              <a:buSzPct val="100000"/>
              <a:buChar char="●"/>
            </a:pPr>
            <a:r>
              <a:rPr lang="en" sz="1456"/>
              <a:t>It is observed that the fully developed ﬂow is attained at approximately 4.7 m away from the inlet of the ﬂume as the vertical velocity distribution is logarithmic. </a:t>
            </a:r>
            <a:endParaRPr sz="1456"/>
          </a:p>
          <a:p>
            <a:pPr indent="-307219" lvl="0" marL="457200" rtl="0" algn="l">
              <a:lnSpc>
                <a:spcPct val="200000"/>
              </a:lnSpc>
              <a:spcBef>
                <a:spcPts val="0"/>
              </a:spcBef>
              <a:spcAft>
                <a:spcPts val="0"/>
              </a:spcAft>
              <a:buSzPct val="100000"/>
              <a:buChar char="●"/>
            </a:pPr>
            <a:r>
              <a:rPr lang="en" sz="1456"/>
              <a:t>The pier is then located at approximately 5.75 m from the inlet. The centre of the pier is taken as (0, 0) as the local co-ordinate for the measurement of scour hole.</a:t>
            </a:r>
            <a:endParaRPr sz="1456"/>
          </a:p>
          <a:p>
            <a:pPr indent="0" lvl="0" marL="0" rtl="0" algn="l">
              <a:spcBef>
                <a:spcPts val="1200"/>
              </a:spcBef>
              <a:spcAft>
                <a:spcPts val="1200"/>
              </a:spcAft>
              <a:buNone/>
            </a:pPr>
            <a:r>
              <a:t/>
            </a:r>
            <a:endParaRPr b="1" sz="21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5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Procedure</a:t>
            </a:r>
            <a:endParaRPr/>
          </a:p>
        </p:txBody>
      </p:sp>
      <p:sp>
        <p:nvSpPr>
          <p:cNvPr id="306" name="Google Shape;306;p53"/>
          <p:cNvSpPr txBox="1"/>
          <p:nvPr>
            <p:ph idx="1" type="body"/>
          </p:nvPr>
        </p:nvSpPr>
        <p:spPr>
          <a:xfrm>
            <a:off x="311700" y="1171600"/>
            <a:ext cx="8520600" cy="3397200"/>
          </a:xfrm>
          <a:prstGeom prst="rect">
            <a:avLst/>
          </a:prstGeom>
        </p:spPr>
        <p:txBody>
          <a:bodyPr anchorCtr="0" anchor="ctr" bIns="91425" lIns="91425" spcFirstLastPara="1" rIns="91425" wrap="square" tIns="91425">
            <a:normAutofit/>
          </a:bodyPr>
          <a:lstStyle/>
          <a:p>
            <a:pPr indent="-317500" lvl="0" marL="457200" rtl="0" algn="l">
              <a:lnSpc>
                <a:spcPct val="200000"/>
              </a:lnSpc>
              <a:spcBef>
                <a:spcPts val="0"/>
              </a:spcBef>
              <a:spcAft>
                <a:spcPts val="0"/>
              </a:spcAft>
              <a:buSzPts val="1400"/>
              <a:buAutoNum type="arabicPeriod"/>
            </a:pPr>
            <a:r>
              <a:rPr lang="en" sz="1400"/>
              <a:t>The respective pier model is embedded in the ﬂume and the sediment bed surface in the ﬂume is levelled to 100 cm from the bottom reference with the help of a point gauge. </a:t>
            </a:r>
            <a:endParaRPr sz="1400"/>
          </a:p>
          <a:p>
            <a:pPr indent="-317500" lvl="0" marL="457200" rtl="0" algn="l">
              <a:lnSpc>
                <a:spcPct val="200000"/>
              </a:lnSpc>
              <a:spcBef>
                <a:spcPts val="0"/>
              </a:spcBef>
              <a:spcAft>
                <a:spcPts val="0"/>
              </a:spcAft>
              <a:buSzPts val="1400"/>
              <a:buAutoNum type="arabicPeriod"/>
            </a:pPr>
            <a:r>
              <a:rPr lang="en" sz="1400"/>
              <a:t>The thickness of laid sediment bed is 25 cm and uniform throughout the ﬂume. </a:t>
            </a:r>
            <a:endParaRPr sz="1400"/>
          </a:p>
          <a:p>
            <a:pPr indent="-317500" lvl="0" marL="457200" rtl="0" algn="l">
              <a:lnSpc>
                <a:spcPct val="200000"/>
              </a:lnSpc>
              <a:spcBef>
                <a:spcPts val="0"/>
              </a:spcBef>
              <a:spcAft>
                <a:spcPts val="0"/>
              </a:spcAft>
              <a:buSzPts val="1400"/>
              <a:buAutoNum type="arabicPeriod"/>
            </a:pPr>
            <a:r>
              <a:rPr lang="en" sz="1400"/>
              <a:t>Three different discharges are used to study erosion around each geometrical pier. The water is slowly released into the ﬂume. </a:t>
            </a:r>
            <a:endParaRPr sz="1400"/>
          </a:p>
          <a:p>
            <a:pPr indent="-317500" lvl="0" marL="457200" rtl="0" algn="l">
              <a:lnSpc>
                <a:spcPct val="200000"/>
              </a:lnSpc>
              <a:spcBef>
                <a:spcPts val="0"/>
              </a:spcBef>
              <a:spcAft>
                <a:spcPts val="0"/>
              </a:spcAft>
              <a:buSzPts val="1400"/>
              <a:buAutoNum type="arabicPeriod"/>
            </a:pPr>
            <a:r>
              <a:rPr lang="en" sz="1400"/>
              <a:t>The required water depth and surface slope are achieved by controlling the tail-gate. </a:t>
            </a:r>
            <a:endParaRPr sz="14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54"/>
          <p:cNvSpPr txBox="1"/>
          <p:nvPr>
            <p:ph type="title"/>
          </p:nvPr>
        </p:nvSpPr>
        <p:spPr>
          <a:xfrm>
            <a:off x="311700" y="319550"/>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Procedure (contd.)</a:t>
            </a:r>
            <a:endParaRPr/>
          </a:p>
        </p:txBody>
      </p:sp>
      <p:sp>
        <p:nvSpPr>
          <p:cNvPr id="312" name="Google Shape;312;p54"/>
          <p:cNvSpPr txBox="1"/>
          <p:nvPr>
            <p:ph idx="1" type="body"/>
          </p:nvPr>
        </p:nvSpPr>
        <p:spPr>
          <a:xfrm>
            <a:off x="311700" y="1152475"/>
            <a:ext cx="8520600" cy="3523500"/>
          </a:xfrm>
          <a:prstGeom prst="rect">
            <a:avLst/>
          </a:prstGeom>
        </p:spPr>
        <p:txBody>
          <a:bodyPr anchorCtr="0" anchor="t" bIns="91425" lIns="91425" spcFirstLastPara="1" rIns="91425" wrap="square" tIns="91425">
            <a:normAutofit fontScale="85000"/>
          </a:bodyPr>
          <a:lstStyle/>
          <a:p>
            <a:pPr indent="0" lvl="0" marL="0" rtl="0" algn="l">
              <a:lnSpc>
                <a:spcPct val="115000"/>
              </a:lnSpc>
              <a:spcBef>
                <a:spcPts val="0"/>
              </a:spcBef>
              <a:spcAft>
                <a:spcPts val="0"/>
              </a:spcAft>
              <a:buNone/>
            </a:pPr>
            <a:r>
              <a:rPr lang="en"/>
              <a:t>5.	Each experiment is run for three hour duration for scour hole development. </a:t>
            </a:r>
            <a:endParaRPr/>
          </a:p>
          <a:p>
            <a:pPr indent="0" lvl="0" marL="0" rtl="0" algn="l">
              <a:lnSpc>
                <a:spcPct val="115000"/>
              </a:lnSpc>
              <a:spcBef>
                <a:spcPts val="1200"/>
              </a:spcBef>
              <a:spcAft>
                <a:spcPts val="0"/>
              </a:spcAft>
              <a:buNone/>
            </a:pPr>
            <a:r>
              <a:rPr lang="en"/>
              <a:t>6.	The process was observed to be close to the equilibrium condition. It take upto 3 hours.</a:t>
            </a:r>
            <a:endParaRPr/>
          </a:p>
          <a:p>
            <a:pPr indent="0" lvl="0" marL="0" rtl="0" algn="l">
              <a:lnSpc>
                <a:spcPct val="115000"/>
              </a:lnSpc>
              <a:spcBef>
                <a:spcPts val="1200"/>
              </a:spcBef>
              <a:spcAft>
                <a:spcPts val="0"/>
              </a:spcAft>
              <a:buNone/>
            </a:pPr>
            <a:r>
              <a:rPr lang="en"/>
              <a:t>7.	The ﬂow depth in the ﬂume is maintained to 10 cm in all the cases by adjusting the tailgate. </a:t>
            </a:r>
            <a:endParaRPr/>
          </a:p>
          <a:p>
            <a:pPr indent="0" lvl="0" marL="0" rtl="0" algn="l">
              <a:lnSpc>
                <a:spcPct val="115000"/>
              </a:lnSpc>
              <a:spcBef>
                <a:spcPts val="1200"/>
              </a:spcBef>
              <a:spcAft>
                <a:spcPts val="0"/>
              </a:spcAft>
              <a:buNone/>
            </a:pPr>
            <a:r>
              <a:rPr lang="en"/>
              <a:t>8.	The water in the ﬂume is allowed to drain off by carefully operating the tail gate after</a:t>
            </a:r>
            <a:endParaRPr/>
          </a:p>
          <a:p>
            <a:pPr indent="457200" lvl="0" marL="0" rtl="0" algn="l">
              <a:lnSpc>
                <a:spcPct val="115000"/>
              </a:lnSpc>
              <a:spcBef>
                <a:spcPts val="1200"/>
              </a:spcBef>
              <a:spcAft>
                <a:spcPts val="0"/>
              </a:spcAft>
              <a:buNone/>
            </a:pPr>
            <a:r>
              <a:rPr lang="en"/>
              <a:t>complete experimental run. </a:t>
            </a:r>
            <a:endParaRPr/>
          </a:p>
          <a:p>
            <a:pPr indent="0" lvl="0" marL="0" rtl="0" algn="l">
              <a:lnSpc>
                <a:spcPct val="115000"/>
              </a:lnSpc>
              <a:spcBef>
                <a:spcPts val="1200"/>
              </a:spcBef>
              <a:spcAft>
                <a:spcPts val="0"/>
              </a:spcAft>
              <a:buNone/>
            </a:pPr>
            <a:r>
              <a:rPr lang="en"/>
              <a:t>9.	The ﬂume is then allowed to dry up so that the bed is clearly visible for data acquisition.</a:t>
            </a:r>
            <a:endParaRPr/>
          </a:p>
          <a:p>
            <a:pPr indent="0" lvl="0" marL="457200" rtl="0" algn="l">
              <a:spcBef>
                <a:spcPts val="1200"/>
              </a:spcBef>
              <a:spcAft>
                <a:spcPts val="1200"/>
              </a:spcAft>
              <a:buNone/>
            </a:pPr>
            <a:r>
              <a:rPr lang="en" sz="1200"/>
              <a:t>**The runs were shortened because the purpose of this study is only to demonstrate the capability of the SfM–MVS technique to map scour hole in 3D due to sediment transport and not the scour phenomenon.</a:t>
            </a:r>
            <a:endParaRPr sz="1682"/>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55"/>
          <p:cNvSpPr txBox="1"/>
          <p:nvPr>
            <p:ph type="title"/>
          </p:nvPr>
        </p:nvSpPr>
        <p:spPr>
          <a:xfrm>
            <a:off x="279150" y="100650"/>
            <a:ext cx="56076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 acquisition and ground truth data</a:t>
            </a:r>
            <a:endParaRPr/>
          </a:p>
        </p:txBody>
      </p:sp>
      <p:sp>
        <p:nvSpPr>
          <p:cNvPr id="318" name="Google Shape;318;p55"/>
          <p:cNvSpPr txBox="1"/>
          <p:nvPr>
            <p:ph idx="1" type="body"/>
          </p:nvPr>
        </p:nvSpPr>
        <p:spPr>
          <a:xfrm>
            <a:off x="279150" y="1200050"/>
            <a:ext cx="5672700" cy="3179400"/>
          </a:xfrm>
          <a:prstGeom prst="rect">
            <a:avLst/>
          </a:prstGeom>
        </p:spPr>
        <p:txBody>
          <a:bodyPr anchorCtr="0" anchor="ctr"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lang="en" sz="1300"/>
              <a:t>The distribution of grid points in the ﬁgure are established based on the dimension of scour hole. </a:t>
            </a:r>
            <a:endParaRPr sz="1300"/>
          </a:p>
          <a:p>
            <a:pPr indent="-311150" lvl="0" marL="457200" rtl="0" algn="l">
              <a:lnSpc>
                <a:spcPct val="150000"/>
              </a:lnSpc>
              <a:spcBef>
                <a:spcPts val="0"/>
              </a:spcBef>
              <a:spcAft>
                <a:spcPts val="0"/>
              </a:spcAft>
              <a:buSzPts val="1300"/>
              <a:buChar char="●"/>
            </a:pPr>
            <a:r>
              <a:rPr lang="en" sz="1300"/>
              <a:t>The proﬁle of maximum scour depth is observed at the discrete points along the longitudinal direction marked by the green colour line and points.</a:t>
            </a:r>
            <a:endParaRPr sz="1300"/>
          </a:p>
          <a:p>
            <a:pPr indent="-311150" lvl="0" marL="457200" rtl="0" algn="l">
              <a:lnSpc>
                <a:spcPct val="150000"/>
              </a:lnSpc>
              <a:spcBef>
                <a:spcPts val="0"/>
              </a:spcBef>
              <a:spcAft>
                <a:spcPts val="0"/>
              </a:spcAft>
              <a:buSzPts val="1300"/>
              <a:buChar char="●"/>
            </a:pPr>
            <a:r>
              <a:rPr lang="en" sz="1300"/>
              <a:t>These scour depth data are collected by point gauge at the gridded points. A set of photos are captured before and after each experimental run using a DSLR camera for the purpose of the automated CRP analysis. </a:t>
            </a:r>
            <a:endParaRPr sz="1300"/>
          </a:p>
          <a:p>
            <a:pPr indent="-311150" lvl="0" marL="457200" rtl="0" algn="l">
              <a:lnSpc>
                <a:spcPct val="150000"/>
              </a:lnSpc>
              <a:spcBef>
                <a:spcPts val="0"/>
              </a:spcBef>
              <a:spcAft>
                <a:spcPts val="0"/>
              </a:spcAft>
              <a:buSzPts val="1300"/>
              <a:buChar char="●"/>
            </a:pPr>
            <a:r>
              <a:rPr lang="en" sz="1300"/>
              <a:t>The camera is mounted vertically downwards from a hanging system at a distance of 1.2 m above the ﬂume surface. The camera is operated in manual mode.</a:t>
            </a:r>
            <a:endParaRPr sz="1300"/>
          </a:p>
        </p:txBody>
      </p:sp>
      <p:pic>
        <p:nvPicPr>
          <p:cNvPr id="319" name="Google Shape;319;p55"/>
          <p:cNvPicPr preferRelativeResize="0"/>
          <p:nvPr/>
        </p:nvPicPr>
        <p:blipFill rotWithShape="1">
          <a:blip r:embed="rId3">
            <a:alphaModFix/>
          </a:blip>
          <a:srcRect b="7123" l="14142" r="44028" t="14848"/>
          <a:stretch/>
        </p:blipFill>
        <p:spPr>
          <a:xfrm>
            <a:off x="5984400" y="579250"/>
            <a:ext cx="2811374" cy="4153750"/>
          </a:xfrm>
          <a:prstGeom prst="rect">
            <a:avLst/>
          </a:prstGeom>
          <a:noFill/>
          <a:ln>
            <a:noFill/>
          </a:ln>
        </p:spPr>
      </p:pic>
      <p:sp>
        <p:nvSpPr>
          <p:cNvPr id="320" name="Google Shape;320;p5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5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400"/>
              <a:t>Data acquisition and ground truth data (contd.)</a:t>
            </a:r>
            <a:endParaRPr sz="2400"/>
          </a:p>
          <a:p>
            <a:pPr indent="0" lvl="0" marL="0" rtl="0" algn="l">
              <a:spcBef>
                <a:spcPts val="0"/>
              </a:spcBef>
              <a:spcAft>
                <a:spcPts val="0"/>
              </a:spcAft>
              <a:buNone/>
            </a:pPr>
            <a:r>
              <a:t/>
            </a:r>
            <a:endParaRPr/>
          </a:p>
        </p:txBody>
      </p:sp>
      <p:sp>
        <p:nvSpPr>
          <p:cNvPr id="326" name="Google Shape;326;p56"/>
          <p:cNvSpPr txBox="1"/>
          <p:nvPr>
            <p:ph idx="1" type="body"/>
          </p:nvPr>
        </p:nvSpPr>
        <p:spPr>
          <a:xfrm>
            <a:off x="311700" y="1171600"/>
            <a:ext cx="8520600" cy="3397200"/>
          </a:xfrm>
          <a:prstGeom prst="rect">
            <a:avLst/>
          </a:prstGeom>
        </p:spPr>
        <p:txBody>
          <a:bodyPr anchorCtr="0" anchor="ctr" bIns="91425" lIns="91425" spcFirstLastPara="1" rIns="91425" wrap="square" tIns="91425">
            <a:normAutofit/>
          </a:bodyPr>
          <a:lstStyle/>
          <a:p>
            <a:pPr indent="-323850" lvl="0" marL="457200" rtl="0" algn="l">
              <a:lnSpc>
                <a:spcPct val="150000"/>
              </a:lnSpc>
              <a:spcBef>
                <a:spcPts val="0"/>
              </a:spcBef>
              <a:spcAft>
                <a:spcPts val="0"/>
              </a:spcAft>
              <a:buSzPts val="1500"/>
              <a:buChar char="●"/>
            </a:pPr>
            <a:r>
              <a:rPr lang="en" sz="1500"/>
              <a:t>The blurred images are discarded from the original set of photographs.</a:t>
            </a:r>
            <a:endParaRPr sz="1500"/>
          </a:p>
          <a:p>
            <a:pPr indent="-323850" lvl="0" marL="457200" rtl="0" algn="l">
              <a:lnSpc>
                <a:spcPct val="150000"/>
              </a:lnSpc>
              <a:spcBef>
                <a:spcPts val="0"/>
              </a:spcBef>
              <a:spcAft>
                <a:spcPts val="0"/>
              </a:spcAft>
              <a:buSzPts val="1500"/>
              <a:buChar char="●"/>
            </a:pPr>
            <a:r>
              <a:rPr lang="en" sz="1500"/>
              <a:t>A total of 25-70 (depending on the size of scour hole) images are required for each run. </a:t>
            </a:r>
            <a:endParaRPr sz="1500"/>
          </a:p>
          <a:p>
            <a:pPr indent="-323850" lvl="0" marL="457200" rtl="0" algn="l">
              <a:lnSpc>
                <a:spcPct val="150000"/>
              </a:lnSpc>
              <a:spcBef>
                <a:spcPts val="0"/>
              </a:spcBef>
              <a:spcAft>
                <a:spcPts val="0"/>
              </a:spcAft>
              <a:buSzPts val="1500"/>
              <a:buChar char="●"/>
            </a:pPr>
            <a:r>
              <a:rPr lang="en" sz="1500"/>
              <a:t>It is to be noted that each and every ground feature that needs to be reconstructed must be covered by at least three images taken from different positions and orientations, and preferably more in number to enhance the reconstruction accuracy. </a:t>
            </a:r>
            <a:endParaRPr sz="1500"/>
          </a:p>
          <a:p>
            <a:pPr indent="-323850" lvl="0" marL="457200" rtl="0" algn="l">
              <a:lnSpc>
                <a:spcPct val="150000"/>
              </a:lnSpc>
              <a:spcBef>
                <a:spcPts val="0"/>
              </a:spcBef>
              <a:spcAft>
                <a:spcPts val="0"/>
              </a:spcAft>
              <a:buSzPts val="1500"/>
              <a:buChar char="●"/>
            </a:pPr>
            <a:r>
              <a:rPr lang="en" sz="1500"/>
              <a:t>The SfM technique is less sensitive to colour and resolution of the images, and hence position and orientation of the camera is not a matter of concern.</a:t>
            </a:r>
            <a:endParaRPr sz="15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pic>
        <p:nvPicPr>
          <p:cNvPr id="331" name="Google Shape;331;p57"/>
          <p:cNvPicPr preferRelativeResize="0"/>
          <p:nvPr/>
        </p:nvPicPr>
        <p:blipFill rotWithShape="1">
          <a:blip r:embed="rId3">
            <a:alphaModFix/>
          </a:blip>
          <a:srcRect b="8999" l="37857" r="31273" t="22408"/>
          <a:stretch/>
        </p:blipFill>
        <p:spPr>
          <a:xfrm>
            <a:off x="2657338" y="237250"/>
            <a:ext cx="3829325" cy="4786349"/>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8"/>
          <p:cNvSpPr txBox="1"/>
          <p:nvPr>
            <p:ph type="title"/>
          </p:nvPr>
        </p:nvSpPr>
        <p:spPr>
          <a:xfrm>
            <a:off x="279100" y="60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SFM &amp; DEM</a:t>
            </a:r>
            <a:endParaRPr/>
          </a:p>
        </p:txBody>
      </p:sp>
      <p:sp>
        <p:nvSpPr>
          <p:cNvPr id="337" name="Google Shape;337;p58"/>
          <p:cNvSpPr txBox="1"/>
          <p:nvPr>
            <p:ph idx="1" type="body"/>
          </p:nvPr>
        </p:nvSpPr>
        <p:spPr>
          <a:xfrm>
            <a:off x="311700" y="788800"/>
            <a:ext cx="8520600" cy="3780000"/>
          </a:xfrm>
          <a:prstGeom prst="rect">
            <a:avLst/>
          </a:prstGeom>
        </p:spPr>
        <p:txBody>
          <a:bodyPr anchorCtr="0" anchor="ctr" bIns="91425" lIns="91425" spcFirstLastPara="1" rIns="91425" wrap="square" tIns="91425">
            <a:normAutofit/>
          </a:bodyPr>
          <a:lstStyle/>
          <a:p>
            <a:pPr indent="0" lvl="0" marL="457200" rtl="0" algn="l">
              <a:lnSpc>
                <a:spcPct val="150000"/>
              </a:lnSpc>
              <a:spcBef>
                <a:spcPts val="0"/>
              </a:spcBef>
              <a:spcAft>
                <a:spcPts val="0"/>
              </a:spcAft>
              <a:buNone/>
            </a:pPr>
            <a:r>
              <a:rPr lang="en" sz="1600"/>
              <a:t>The automated CRP available in the commercial Agisoft PhotoScan software is used to generate high spatial resolution bed surface topography. </a:t>
            </a:r>
            <a:endParaRPr sz="1600"/>
          </a:p>
          <a:p>
            <a:pPr indent="-317500" lvl="0" marL="457200" rtl="0" algn="l">
              <a:lnSpc>
                <a:spcPct val="150000"/>
              </a:lnSpc>
              <a:spcBef>
                <a:spcPts val="1200"/>
              </a:spcBef>
              <a:spcAft>
                <a:spcPts val="0"/>
              </a:spcAft>
              <a:buSzPts val="1400"/>
              <a:buChar char="●"/>
            </a:pPr>
            <a:r>
              <a:rPr lang="en" sz="1400"/>
              <a:t>The PhotoScan uses SfM principle and also takes the advantages of the latest multi-view 3D technology. </a:t>
            </a:r>
            <a:endParaRPr sz="1400"/>
          </a:p>
          <a:p>
            <a:pPr indent="-317500" lvl="0" marL="457200" rtl="0" algn="l">
              <a:lnSpc>
                <a:spcPct val="150000"/>
              </a:lnSpc>
              <a:spcBef>
                <a:spcPts val="0"/>
              </a:spcBef>
              <a:spcAft>
                <a:spcPts val="0"/>
              </a:spcAft>
              <a:buSzPts val="1400"/>
              <a:buChar char="●"/>
            </a:pPr>
            <a:r>
              <a:rPr lang="en" sz="1400"/>
              <a:t>SfM component detects feature matching common points in all the photographs, which are stable under viewpoints and match them. Then it generates a descriptor for each point from its local neighbourhood to detect more correspondences across the photos based on the SIFT algorithm.</a:t>
            </a:r>
            <a:endParaRPr sz="1400"/>
          </a:p>
          <a:p>
            <a:pPr indent="-317500" lvl="0" marL="457200" rtl="0" algn="l">
              <a:lnSpc>
                <a:spcPct val="150000"/>
              </a:lnSpc>
              <a:spcBef>
                <a:spcPts val="0"/>
              </a:spcBef>
              <a:spcAft>
                <a:spcPts val="0"/>
              </a:spcAft>
              <a:buSzPts val="1400"/>
              <a:buChar char="●"/>
            </a:pPr>
            <a:r>
              <a:rPr lang="en" sz="1400"/>
              <a:t>Then SfM computes the locations of the feature points in a relative coordinate frame by creating sparse 3D points. </a:t>
            </a:r>
            <a:endParaRPr sz="14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43" name="Google Shape;343;p59"/>
          <p:cNvSpPr txBox="1"/>
          <p:nvPr>
            <p:ph idx="1" type="body"/>
          </p:nvPr>
        </p:nvSpPr>
        <p:spPr>
          <a:xfrm>
            <a:off x="311700" y="1171600"/>
            <a:ext cx="8520600" cy="3397200"/>
          </a:xfrm>
          <a:prstGeom prst="rect">
            <a:avLst/>
          </a:prstGeom>
        </p:spPr>
        <p:txBody>
          <a:bodyPr anchorCtr="0" anchor="ctr" bIns="91425" lIns="91425" spcFirstLastPara="1" rIns="91425" wrap="square" tIns="91425">
            <a:normAutofit fontScale="77500"/>
          </a:bodyPr>
          <a:lstStyle/>
          <a:p>
            <a:pPr indent="-317182" lvl="0" marL="457200" rtl="0" algn="l">
              <a:lnSpc>
                <a:spcPct val="150000"/>
              </a:lnSpc>
              <a:spcBef>
                <a:spcPts val="0"/>
              </a:spcBef>
              <a:spcAft>
                <a:spcPts val="0"/>
              </a:spcAft>
              <a:buSzPct val="100000"/>
              <a:buChar char="●"/>
            </a:pPr>
            <a:r>
              <a:rPr lang="en"/>
              <a:t>The custom algorithm is used to identify the conjugated features between the images and create the 3D sparse point clouds. </a:t>
            </a:r>
            <a:endParaRPr/>
          </a:p>
          <a:p>
            <a:pPr indent="-317182" lvl="0" marL="457200" rtl="0" algn="l">
              <a:lnSpc>
                <a:spcPct val="150000"/>
              </a:lnSpc>
              <a:spcBef>
                <a:spcPts val="0"/>
              </a:spcBef>
              <a:spcAft>
                <a:spcPts val="0"/>
              </a:spcAft>
              <a:buSzPct val="100000"/>
              <a:buChar char="●"/>
            </a:pPr>
            <a:r>
              <a:rPr lang="en"/>
              <a:t>A greedy algorithm is then used to ﬁnd approximate camera position, orientation and altitude with respect to 3D sparse point clouds.</a:t>
            </a:r>
            <a:endParaRPr/>
          </a:p>
          <a:p>
            <a:pPr indent="-317182" lvl="0" marL="457200" rtl="0" algn="l">
              <a:lnSpc>
                <a:spcPct val="150000"/>
              </a:lnSpc>
              <a:spcBef>
                <a:spcPts val="0"/>
              </a:spcBef>
              <a:spcAft>
                <a:spcPts val="0"/>
              </a:spcAft>
              <a:buSzPct val="100000"/>
              <a:buChar char="●"/>
            </a:pPr>
            <a:r>
              <a:rPr lang="en"/>
              <a:t>3D Sparse Point Clouds	3D Dense Point Clouds		3D Surface</a:t>
            </a:r>
            <a:endParaRPr/>
          </a:p>
          <a:p>
            <a:pPr indent="-317182" lvl="0" marL="457200" rtl="0" algn="l">
              <a:lnSpc>
                <a:spcPct val="150000"/>
              </a:lnSpc>
              <a:spcBef>
                <a:spcPts val="0"/>
              </a:spcBef>
              <a:spcAft>
                <a:spcPts val="0"/>
              </a:spcAft>
              <a:buSzPct val="100000"/>
              <a:buChar char="●"/>
            </a:pPr>
            <a:r>
              <a:rPr lang="en"/>
              <a:t>The texture map is generated after the reconstruction of the 3D surface. As a result, the DEM is generated which can be exported by specifying the required spatial resolution parameters.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sz="1329"/>
              <a:t>** Since the Photoscan software is expensive, in order to minimize the cost, a set of freely downloadable packages can be used systematically to execute different steps of the SfM–MVS technique for generating high resolution DEM.</a:t>
            </a:r>
            <a:endParaRPr sz="1329"/>
          </a:p>
        </p:txBody>
      </p:sp>
      <p:sp>
        <p:nvSpPr>
          <p:cNvPr id="344" name="Google Shape;344;p59"/>
          <p:cNvSpPr/>
          <p:nvPr/>
        </p:nvSpPr>
        <p:spPr>
          <a:xfrm>
            <a:off x="2790125" y="2616150"/>
            <a:ext cx="293400" cy="136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9"/>
          <p:cNvSpPr/>
          <p:nvPr/>
        </p:nvSpPr>
        <p:spPr>
          <a:xfrm>
            <a:off x="5076125" y="2616150"/>
            <a:ext cx="293400" cy="136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60"/>
          <p:cNvSpPr txBox="1"/>
          <p:nvPr>
            <p:ph type="title"/>
          </p:nvPr>
        </p:nvSpPr>
        <p:spPr>
          <a:xfrm>
            <a:off x="311700" y="92225"/>
            <a:ext cx="8520600" cy="338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351" name="Google Shape;351;p60"/>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52" name="Google Shape;352;p60"/>
          <p:cNvPicPr preferRelativeResize="0"/>
          <p:nvPr/>
        </p:nvPicPr>
        <p:blipFill rotWithShape="1">
          <a:blip r:embed="rId3">
            <a:alphaModFix/>
          </a:blip>
          <a:srcRect b="0" l="31148" r="25781" t="9649"/>
          <a:stretch/>
        </p:blipFill>
        <p:spPr>
          <a:xfrm>
            <a:off x="404125" y="666276"/>
            <a:ext cx="3173952" cy="4408001"/>
          </a:xfrm>
          <a:prstGeom prst="rect">
            <a:avLst/>
          </a:prstGeom>
          <a:noFill/>
          <a:ln>
            <a:noFill/>
          </a:ln>
        </p:spPr>
      </p:pic>
      <p:pic>
        <p:nvPicPr>
          <p:cNvPr id="353" name="Google Shape;353;p60"/>
          <p:cNvPicPr preferRelativeResize="0"/>
          <p:nvPr/>
        </p:nvPicPr>
        <p:blipFill rotWithShape="1">
          <a:blip r:embed="rId4">
            <a:alphaModFix/>
          </a:blip>
          <a:srcRect b="20928" l="40731" r="33693" t="30322"/>
          <a:stretch/>
        </p:blipFill>
        <p:spPr>
          <a:xfrm>
            <a:off x="4706025" y="666275"/>
            <a:ext cx="3132701" cy="4408001"/>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6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Accuracy Assessment</a:t>
            </a:r>
            <a:endParaRPr/>
          </a:p>
        </p:txBody>
      </p:sp>
      <p:sp>
        <p:nvSpPr>
          <p:cNvPr id="359" name="Google Shape;359;p61"/>
          <p:cNvSpPr txBox="1"/>
          <p:nvPr>
            <p:ph idx="1" type="body"/>
          </p:nvPr>
        </p:nvSpPr>
        <p:spPr>
          <a:xfrm>
            <a:off x="311700" y="1171600"/>
            <a:ext cx="8520600" cy="3397200"/>
          </a:xfrm>
          <a:prstGeom prst="rect">
            <a:avLst/>
          </a:prstGeom>
        </p:spPr>
        <p:txBody>
          <a:bodyPr anchorCtr="0" anchor="ctr" bIns="91425" lIns="91425" spcFirstLastPara="1" rIns="91425" wrap="square" tIns="91425">
            <a:normAutofit/>
          </a:bodyPr>
          <a:lstStyle/>
          <a:p>
            <a:pPr indent="-342900" lvl="0" marL="457200" rtl="0" algn="l">
              <a:spcBef>
                <a:spcPts val="0"/>
              </a:spcBef>
              <a:spcAft>
                <a:spcPts val="0"/>
              </a:spcAft>
              <a:buSzPts val="1800"/>
              <a:buChar char="●"/>
            </a:pPr>
            <a:r>
              <a:rPr lang="en"/>
              <a:t>Using RMSE(Root Mean Square Error) and MAD(Mean Absolute Deviation) for </a:t>
            </a:r>
            <a:r>
              <a:rPr lang="en"/>
              <a:t>quantitative</a:t>
            </a:r>
            <a:r>
              <a:rPr lang="en"/>
              <a:t> accuracy between predicted elevation in DEM and observed data</a:t>
            </a:r>
            <a:r>
              <a:rPr lang="en"/>
              <a:t>. </a:t>
            </a:r>
            <a:endParaRPr/>
          </a:p>
          <a:p>
            <a:pPr indent="-342900" lvl="0" marL="457200" rtl="0" algn="l">
              <a:lnSpc>
                <a:spcPct val="150000"/>
              </a:lnSpc>
              <a:spcBef>
                <a:spcPts val="0"/>
              </a:spcBef>
              <a:spcAft>
                <a:spcPts val="0"/>
              </a:spcAft>
              <a:buSzPts val="1800"/>
              <a:buChar char="●"/>
            </a:pPr>
            <a:r>
              <a:rPr lang="en"/>
              <a:t>The error analysis proves that the predicted DEM elevation for each run is adequate to represent complex bed surface morphology.</a:t>
            </a:r>
            <a:endParaRPr/>
          </a:p>
          <a:p>
            <a:pPr indent="-342900" lvl="0" marL="457200" rtl="0" algn="l">
              <a:spcBef>
                <a:spcPts val="0"/>
              </a:spcBef>
              <a:spcAft>
                <a:spcPts val="0"/>
              </a:spcAft>
              <a:buSzPts val="1800"/>
              <a:buChar char="●"/>
            </a:pPr>
            <a:r>
              <a:rPr lang="en"/>
              <a:t>The accuracy could be better if the </a:t>
            </a:r>
            <a:r>
              <a:rPr lang="en"/>
              <a:t>ultrasonic sensors had high precision. </a:t>
            </a:r>
            <a:r>
              <a:rPr lang="en"/>
              <a:t> </a:t>
            </a:r>
            <a:endParaRPr/>
          </a:p>
          <a:p>
            <a:pPr indent="-342900" lvl="0" marL="457200" rtl="0" algn="l">
              <a:spcBef>
                <a:spcPts val="0"/>
              </a:spcBef>
              <a:spcAft>
                <a:spcPts val="0"/>
              </a:spcAft>
              <a:buSzPts val="1800"/>
              <a:buChar char="●"/>
            </a:pPr>
            <a:r>
              <a:rPr lang="en"/>
              <a:t>The accuracy obtained in the DEMs is still to be highly accurate and reliable for morphological analysis.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a:blip r:embed="rId3">
            <a:alphaModFix/>
          </a:blip>
          <a:stretch>
            <a:fillRect/>
          </a:stretch>
        </p:blipFill>
        <p:spPr>
          <a:xfrm>
            <a:off x="723038" y="152400"/>
            <a:ext cx="7697932" cy="48387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6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R2 </a:t>
            </a:r>
            <a:endParaRPr/>
          </a:p>
        </p:txBody>
      </p:sp>
      <p:sp>
        <p:nvSpPr>
          <p:cNvPr id="365" name="Google Shape;365;p62"/>
          <p:cNvSpPr txBox="1"/>
          <p:nvPr>
            <p:ph idx="1" type="body"/>
          </p:nvPr>
        </p:nvSpPr>
        <p:spPr>
          <a:xfrm>
            <a:off x="311700" y="1171600"/>
            <a:ext cx="2936100" cy="3397200"/>
          </a:xfrm>
          <a:prstGeom prst="rect">
            <a:avLst/>
          </a:prstGeom>
        </p:spPr>
        <p:txBody>
          <a:bodyPr anchorCtr="0" anchor="ctr" bIns="91425" lIns="91425" spcFirstLastPara="1" rIns="91425" wrap="square" tIns="91425">
            <a:normAutofit fontScale="85000" lnSpcReduction="20000"/>
          </a:bodyPr>
          <a:lstStyle/>
          <a:p>
            <a:pPr indent="0" lvl="0" marL="0" rtl="0" algn="l">
              <a:spcBef>
                <a:spcPts val="0"/>
              </a:spcBef>
              <a:spcAft>
                <a:spcPts val="0"/>
              </a:spcAft>
              <a:buNone/>
            </a:pPr>
            <a:r>
              <a:rPr lang="en"/>
              <a:t>T</a:t>
            </a:r>
            <a:r>
              <a:rPr lang="en"/>
              <a:t>he slope of the best ﬁt regression for H2 shows slightly greater than 1 and the y-intercept is negative as shown in ﬁgure. The elevation values are overpredicted in the case of H1 while underpredicted in H2 and H3 cases. R2 estimations show a  highly accurate positive linear relationship between the computed DEM elevation and the measured elevation values. </a:t>
            </a:r>
            <a:endParaRPr/>
          </a:p>
          <a:p>
            <a:pPr indent="0" lvl="0" marL="0" rtl="0" algn="l">
              <a:spcBef>
                <a:spcPts val="1200"/>
              </a:spcBef>
              <a:spcAft>
                <a:spcPts val="1200"/>
              </a:spcAft>
              <a:buNone/>
            </a:pPr>
            <a:r>
              <a:t/>
            </a:r>
            <a:endParaRPr/>
          </a:p>
        </p:txBody>
      </p:sp>
      <p:pic>
        <p:nvPicPr>
          <p:cNvPr id="366" name="Google Shape;366;p62"/>
          <p:cNvPicPr preferRelativeResize="0"/>
          <p:nvPr/>
        </p:nvPicPr>
        <p:blipFill rotWithShape="1">
          <a:blip r:embed="rId3">
            <a:alphaModFix/>
          </a:blip>
          <a:srcRect b="13960" l="29912" r="19730" t="16236"/>
          <a:stretch/>
        </p:blipFill>
        <p:spPr>
          <a:xfrm>
            <a:off x="3435975" y="264825"/>
            <a:ext cx="2565427" cy="2000276"/>
          </a:xfrm>
          <a:prstGeom prst="rect">
            <a:avLst/>
          </a:prstGeom>
          <a:noFill/>
          <a:ln>
            <a:noFill/>
          </a:ln>
        </p:spPr>
      </p:pic>
      <p:pic>
        <p:nvPicPr>
          <p:cNvPr id="367" name="Google Shape;367;p62"/>
          <p:cNvPicPr preferRelativeResize="0"/>
          <p:nvPr/>
        </p:nvPicPr>
        <p:blipFill rotWithShape="1">
          <a:blip r:embed="rId4">
            <a:alphaModFix/>
          </a:blip>
          <a:srcRect b="13812" l="9691" r="34863" t="15280"/>
          <a:stretch/>
        </p:blipFill>
        <p:spPr>
          <a:xfrm>
            <a:off x="6692150" y="1058225"/>
            <a:ext cx="2195424" cy="2100724"/>
          </a:xfrm>
          <a:prstGeom prst="rect">
            <a:avLst/>
          </a:prstGeom>
          <a:noFill/>
          <a:ln>
            <a:noFill/>
          </a:ln>
        </p:spPr>
      </p:pic>
      <p:pic>
        <p:nvPicPr>
          <p:cNvPr id="368" name="Google Shape;368;p62"/>
          <p:cNvPicPr preferRelativeResize="0"/>
          <p:nvPr/>
        </p:nvPicPr>
        <p:blipFill rotWithShape="1">
          <a:blip r:embed="rId5">
            <a:alphaModFix/>
          </a:blip>
          <a:srcRect b="13570" l="30019" r="17826" t="15340"/>
          <a:stretch/>
        </p:blipFill>
        <p:spPr>
          <a:xfrm>
            <a:off x="3555487" y="2785200"/>
            <a:ext cx="2326402" cy="1783601"/>
          </a:xfrm>
          <a:prstGeom prst="rect">
            <a:avLst/>
          </a:prstGeom>
          <a:noFill/>
          <a:ln>
            <a:noFill/>
          </a:ln>
        </p:spPr>
      </p:pic>
      <p:sp>
        <p:nvSpPr>
          <p:cNvPr id="369" name="Google Shape;369;p62"/>
          <p:cNvSpPr txBox="1"/>
          <p:nvPr/>
        </p:nvSpPr>
        <p:spPr>
          <a:xfrm>
            <a:off x="3923825" y="2355700"/>
            <a:ext cx="1428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latin typeface="Old Standard TT"/>
                <a:ea typeface="Old Standard TT"/>
                <a:cs typeface="Old Standard TT"/>
                <a:sym typeface="Old Standard TT"/>
              </a:rPr>
              <a:t>For H1</a:t>
            </a:r>
            <a:endParaRPr sz="1300">
              <a:latin typeface="Old Standard TT"/>
              <a:ea typeface="Old Standard TT"/>
              <a:cs typeface="Old Standard TT"/>
              <a:sym typeface="Old Standard TT"/>
            </a:endParaRPr>
          </a:p>
        </p:txBody>
      </p:sp>
      <p:sp>
        <p:nvSpPr>
          <p:cNvPr id="370" name="Google Shape;370;p62"/>
          <p:cNvSpPr txBox="1"/>
          <p:nvPr/>
        </p:nvSpPr>
        <p:spPr>
          <a:xfrm>
            <a:off x="4070538" y="4613400"/>
            <a:ext cx="1296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Old Standard TT"/>
                <a:ea typeface="Old Standard TT"/>
                <a:cs typeface="Old Standard TT"/>
                <a:sym typeface="Old Standard TT"/>
              </a:rPr>
              <a:t>For H3</a:t>
            </a:r>
            <a:endParaRPr>
              <a:latin typeface="Old Standard TT"/>
              <a:ea typeface="Old Standard TT"/>
              <a:cs typeface="Old Standard TT"/>
              <a:sym typeface="Old Standard TT"/>
            </a:endParaRPr>
          </a:p>
        </p:txBody>
      </p:sp>
      <p:sp>
        <p:nvSpPr>
          <p:cNvPr id="371" name="Google Shape;371;p62"/>
          <p:cNvSpPr txBox="1"/>
          <p:nvPr/>
        </p:nvSpPr>
        <p:spPr>
          <a:xfrm>
            <a:off x="7221813" y="3317475"/>
            <a:ext cx="1136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Old Standard TT"/>
                <a:ea typeface="Old Standard TT"/>
                <a:cs typeface="Old Standard TT"/>
                <a:sym typeface="Old Standard TT"/>
              </a:rPr>
              <a:t>For H2</a:t>
            </a:r>
            <a:endParaRPr>
              <a:latin typeface="Old Standard TT"/>
              <a:ea typeface="Old Standard TT"/>
              <a:cs typeface="Old Standard TT"/>
              <a:sym typeface="Old Standard TT"/>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63"/>
          <p:cNvSpPr txBox="1"/>
          <p:nvPr>
            <p:ph type="title"/>
          </p:nvPr>
        </p:nvSpPr>
        <p:spPr>
          <a:xfrm>
            <a:off x="311700" y="424100"/>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Cautions</a:t>
            </a:r>
            <a:endParaRPr/>
          </a:p>
        </p:txBody>
      </p:sp>
      <p:sp>
        <p:nvSpPr>
          <p:cNvPr id="377" name="Google Shape;377;p63"/>
          <p:cNvSpPr txBox="1"/>
          <p:nvPr>
            <p:ph idx="1" type="body"/>
          </p:nvPr>
        </p:nvSpPr>
        <p:spPr>
          <a:xfrm>
            <a:off x="311700" y="1171600"/>
            <a:ext cx="8520600" cy="3397200"/>
          </a:xfrm>
          <a:prstGeom prst="rect">
            <a:avLst/>
          </a:prstGeom>
        </p:spPr>
        <p:txBody>
          <a:bodyPr anchorCtr="0" anchor="ctr"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B</a:t>
            </a:r>
            <a:r>
              <a:rPr b="1" lang="en"/>
              <a:t>lurred images</a:t>
            </a:r>
            <a:r>
              <a:rPr lang="en"/>
              <a:t> can be a cause of mismatching the conjugated points, so they need to be removed from the set of images before the processing. Signiﬁcant overlaps among the images are needed to be maintained.</a:t>
            </a:r>
            <a:endParaRPr/>
          </a:p>
          <a:p>
            <a:pPr indent="-342900" lvl="0" marL="457200" rtl="0" algn="l">
              <a:lnSpc>
                <a:spcPct val="150000"/>
              </a:lnSpc>
              <a:spcBef>
                <a:spcPts val="0"/>
              </a:spcBef>
              <a:spcAft>
                <a:spcPts val="0"/>
              </a:spcAft>
              <a:buSzPts val="1800"/>
              <a:buChar char="●"/>
            </a:pPr>
            <a:r>
              <a:rPr lang="en"/>
              <a:t>The </a:t>
            </a:r>
            <a:r>
              <a:rPr b="1" lang="en"/>
              <a:t>degree of orientation</a:t>
            </a:r>
            <a:r>
              <a:rPr lang="en"/>
              <a:t> from which images are taken should be maintained up to 10°  for better accuracy.</a:t>
            </a:r>
            <a:endParaRPr/>
          </a:p>
          <a:p>
            <a:pPr indent="-342900" lvl="0" marL="457200" rtl="0" algn="l">
              <a:lnSpc>
                <a:spcPct val="150000"/>
              </a:lnSpc>
              <a:spcBef>
                <a:spcPts val="0"/>
              </a:spcBef>
              <a:spcAft>
                <a:spcPts val="0"/>
              </a:spcAft>
              <a:buSzPts val="1800"/>
              <a:buChar char="●"/>
            </a:pPr>
            <a:r>
              <a:rPr b="1" lang="en"/>
              <a:t>Convergent images</a:t>
            </a:r>
            <a:r>
              <a:rPr lang="en"/>
              <a:t> can be used along with parallel images in order to mitigate the non-linear dome effect in the DEM.</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6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Conclusions</a:t>
            </a:r>
            <a:endParaRPr/>
          </a:p>
        </p:txBody>
      </p:sp>
      <p:sp>
        <p:nvSpPr>
          <p:cNvPr id="383" name="Google Shape;383;p6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a:t>
            </a:r>
            <a:r>
              <a:rPr lang="en"/>
              <a:t>he automated CRP can be applied to any shape of piers.</a:t>
            </a:r>
            <a:endParaRPr/>
          </a:p>
          <a:p>
            <a:pPr indent="-342900" lvl="0" marL="457200" rtl="0" algn="l">
              <a:spcBef>
                <a:spcPts val="0"/>
              </a:spcBef>
              <a:spcAft>
                <a:spcPts val="0"/>
              </a:spcAft>
              <a:buSzPts val="1800"/>
              <a:buChar char="●"/>
            </a:pPr>
            <a:r>
              <a:rPr lang="en"/>
              <a:t>The accuracy achieved in the DEMs is in the scale of mm to sub-mm. Therefore, it can be concluded that the SfM technique can be used to collect high resolution data for studying morphological changes.</a:t>
            </a:r>
            <a:endParaRPr/>
          </a:p>
          <a:p>
            <a:pPr indent="-342900" lvl="0" marL="457200" rtl="0" algn="l">
              <a:spcBef>
                <a:spcPts val="0"/>
              </a:spcBef>
              <a:spcAft>
                <a:spcPts val="0"/>
              </a:spcAft>
              <a:buSzPts val="1800"/>
              <a:buChar char="●"/>
            </a:pPr>
            <a:r>
              <a:rPr lang="en"/>
              <a:t>The SfM technique is easy to implement, cost effective and efﬁcient than the classical photogrammetric technique.</a:t>
            </a:r>
            <a:endParaRPr/>
          </a:p>
          <a:p>
            <a:pPr indent="0" lvl="0" marL="457200" rtl="0" algn="l">
              <a:spcBef>
                <a:spcPts val="1200"/>
              </a:spcBef>
              <a:spcAft>
                <a:spcPts val="1200"/>
              </a:spcAft>
              <a:buNone/>
            </a:pPr>
            <a:r>
              <a:rPr lang="en"/>
              <a:t>Therefore, it can be concluded that the automated SfM CRP technique is an effective alternative for collecting simultaneous and high spatial resolution topographic data for morphological analysis, even for a laboratory setup.</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65"/>
          <p:cNvSpPr txBox="1"/>
          <p:nvPr>
            <p:ph type="title"/>
          </p:nvPr>
        </p:nvSpPr>
        <p:spPr>
          <a:xfrm>
            <a:off x="512700" y="1893300"/>
            <a:ext cx="8118600" cy="1522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6" name="Shape 86"/>
        <p:cNvGrpSpPr/>
        <p:nvPr/>
      </p:nvGrpSpPr>
      <p:grpSpPr>
        <a:xfrm>
          <a:off x="0" y="0"/>
          <a:ext cx="0" cy="0"/>
          <a:chOff x="0" y="0"/>
          <a:chExt cx="0" cy="0"/>
        </a:xfrm>
      </p:grpSpPr>
      <p:sp>
        <p:nvSpPr>
          <p:cNvPr id="87" name="Google Shape;87;p18"/>
          <p:cNvSpPr txBox="1"/>
          <p:nvPr>
            <p:ph type="ctrTitle"/>
          </p:nvPr>
        </p:nvSpPr>
        <p:spPr>
          <a:xfrm>
            <a:off x="311708" y="1450550"/>
            <a:ext cx="8520600" cy="20526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Now the question arises how do you estimate 3D structure from 2 </a:t>
            </a:r>
            <a:r>
              <a:rPr lang="en"/>
              <a:t>arbitrary</a:t>
            </a:r>
            <a:r>
              <a:rPr lang="en"/>
              <a:t> views?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1" name="Shape 91"/>
        <p:cNvGrpSpPr/>
        <p:nvPr/>
      </p:nvGrpSpPr>
      <p:grpSpPr>
        <a:xfrm>
          <a:off x="0" y="0"/>
          <a:ext cx="0" cy="0"/>
          <a:chOff x="0" y="0"/>
          <a:chExt cx="0" cy="0"/>
        </a:xfrm>
      </p:grpSpPr>
      <p:sp>
        <p:nvSpPr>
          <p:cNvPr id="92" name="Google Shape;92;p19"/>
          <p:cNvSpPr txBox="1"/>
          <p:nvPr/>
        </p:nvSpPr>
        <p:spPr>
          <a:xfrm>
            <a:off x="0" y="159425"/>
            <a:ext cx="9301800" cy="480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t>Steps Involved:</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rPr lang="en" sz="2500"/>
              <a:t>1.Assume Camera Matrix K is </a:t>
            </a:r>
            <a:r>
              <a:rPr lang="en" sz="2500"/>
              <a:t>known</a:t>
            </a:r>
            <a:r>
              <a:rPr lang="en" sz="2500"/>
              <a:t> for each camera </a:t>
            </a:r>
            <a:endParaRPr sz="2500"/>
          </a:p>
          <a:p>
            <a:pPr indent="0" lvl="0" marL="0" rtl="0" algn="l">
              <a:spcBef>
                <a:spcPts val="0"/>
              </a:spcBef>
              <a:spcAft>
                <a:spcPts val="0"/>
              </a:spcAft>
              <a:buNone/>
            </a:pPr>
            <a:r>
              <a:rPr lang="en" sz="2500"/>
              <a:t>2.Find Reliable Corresponding points.</a:t>
            </a:r>
            <a:endParaRPr sz="2500"/>
          </a:p>
          <a:p>
            <a:pPr indent="0" lvl="0" marL="0" rtl="0" algn="l">
              <a:spcBef>
                <a:spcPts val="0"/>
              </a:spcBef>
              <a:spcAft>
                <a:spcPts val="0"/>
              </a:spcAft>
              <a:buNone/>
            </a:pPr>
            <a:r>
              <a:rPr lang="en" sz="2500"/>
              <a:t>3.Find relative camera position t,R</a:t>
            </a:r>
            <a:endParaRPr sz="2500"/>
          </a:p>
        </p:txBody>
      </p:sp>
      <p:pic>
        <p:nvPicPr>
          <p:cNvPr id="93" name="Google Shape;93;p19"/>
          <p:cNvPicPr preferRelativeResize="0"/>
          <p:nvPr/>
        </p:nvPicPr>
        <p:blipFill>
          <a:blip r:embed="rId3">
            <a:alphaModFix/>
          </a:blip>
          <a:stretch>
            <a:fillRect/>
          </a:stretch>
        </p:blipFill>
        <p:spPr>
          <a:xfrm>
            <a:off x="1257175" y="846000"/>
            <a:ext cx="6393425" cy="2578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7" name="Shape 97"/>
        <p:cNvGrpSpPr/>
        <p:nvPr/>
      </p:nvGrpSpPr>
      <p:grpSpPr>
        <a:xfrm>
          <a:off x="0" y="0"/>
          <a:ext cx="0" cy="0"/>
          <a:chOff x="0" y="0"/>
          <a:chExt cx="0" cy="0"/>
        </a:xfrm>
      </p:grpSpPr>
      <p:pic>
        <p:nvPicPr>
          <p:cNvPr id="98" name="Google Shape;98;p20"/>
          <p:cNvPicPr preferRelativeResize="0"/>
          <p:nvPr/>
        </p:nvPicPr>
        <p:blipFill>
          <a:blip r:embed="rId3">
            <a:alphaModFix/>
          </a:blip>
          <a:stretch>
            <a:fillRect/>
          </a:stretch>
        </p:blipFill>
        <p:spPr>
          <a:xfrm>
            <a:off x="1042200" y="337862"/>
            <a:ext cx="7059600" cy="4467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02" name="Shape 102"/>
        <p:cNvGrpSpPr/>
        <p:nvPr/>
      </p:nvGrpSpPr>
      <p:grpSpPr>
        <a:xfrm>
          <a:off x="0" y="0"/>
          <a:ext cx="0" cy="0"/>
          <a:chOff x="0" y="0"/>
          <a:chExt cx="0" cy="0"/>
        </a:xfrm>
      </p:grpSpPr>
      <p:pic>
        <p:nvPicPr>
          <p:cNvPr id="103" name="Google Shape;103;p21"/>
          <p:cNvPicPr preferRelativeResize="0"/>
          <p:nvPr/>
        </p:nvPicPr>
        <p:blipFill>
          <a:blip r:embed="rId3">
            <a:alphaModFix/>
          </a:blip>
          <a:stretch>
            <a:fillRect/>
          </a:stretch>
        </p:blipFill>
        <p:spPr>
          <a:xfrm>
            <a:off x="138113" y="410613"/>
            <a:ext cx="8867775" cy="3914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